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
  </p:notesMasterIdLst>
  <p:sldIdLst>
    <p:sldId id="256" r:id="rId3"/>
    <p:sldId id="259" r:id="rId4"/>
    <p:sldId id="258" r:id="rId5"/>
  </p:sldIdLst>
  <p:sldSz cx="28800425" cy="43200638"/>
  <p:notesSz cx="6858000" cy="9144000"/>
  <p:defaultTextStyle>
    <a:defPPr>
      <a:defRPr lang="zh-CN"/>
    </a:defPPr>
    <a:lvl1pPr marL="0" algn="l" defTabSz="3454860" rtl="0" eaLnBrk="1" latinLnBrk="0" hangingPunct="1">
      <a:defRPr sz="6799" kern="1200">
        <a:solidFill>
          <a:schemeClr val="tx1"/>
        </a:solidFill>
        <a:latin typeface="+mn-lt"/>
        <a:ea typeface="+mn-ea"/>
        <a:cs typeface="+mn-cs"/>
      </a:defRPr>
    </a:lvl1pPr>
    <a:lvl2pPr marL="1727432" algn="l" defTabSz="3454860" rtl="0" eaLnBrk="1" latinLnBrk="0" hangingPunct="1">
      <a:defRPr sz="6799" kern="1200">
        <a:solidFill>
          <a:schemeClr val="tx1"/>
        </a:solidFill>
        <a:latin typeface="+mn-lt"/>
        <a:ea typeface="+mn-ea"/>
        <a:cs typeface="+mn-cs"/>
      </a:defRPr>
    </a:lvl2pPr>
    <a:lvl3pPr marL="3454860" algn="l" defTabSz="3454860" rtl="0" eaLnBrk="1" latinLnBrk="0" hangingPunct="1">
      <a:defRPr sz="6799" kern="1200">
        <a:solidFill>
          <a:schemeClr val="tx1"/>
        </a:solidFill>
        <a:latin typeface="+mn-lt"/>
        <a:ea typeface="+mn-ea"/>
        <a:cs typeface="+mn-cs"/>
      </a:defRPr>
    </a:lvl3pPr>
    <a:lvl4pPr marL="5182292" algn="l" defTabSz="3454860" rtl="0" eaLnBrk="1" latinLnBrk="0" hangingPunct="1">
      <a:defRPr sz="6799" kern="1200">
        <a:solidFill>
          <a:schemeClr val="tx1"/>
        </a:solidFill>
        <a:latin typeface="+mn-lt"/>
        <a:ea typeface="+mn-ea"/>
        <a:cs typeface="+mn-cs"/>
      </a:defRPr>
    </a:lvl4pPr>
    <a:lvl5pPr marL="6909723" algn="l" defTabSz="3454860" rtl="0" eaLnBrk="1" latinLnBrk="0" hangingPunct="1">
      <a:defRPr sz="6799" kern="1200">
        <a:solidFill>
          <a:schemeClr val="tx1"/>
        </a:solidFill>
        <a:latin typeface="+mn-lt"/>
        <a:ea typeface="+mn-ea"/>
        <a:cs typeface="+mn-cs"/>
      </a:defRPr>
    </a:lvl5pPr>
    <a:lvl6pPr marL="8637152" algn="l" defTabSz="3454860" rtl="0" eaLnBrk="1" latinLnBrk="0" hangingPunct="1">
      <a:defRPr sz="6799" kern="1200">
        <a:solidFill>
          <a:schemeClr val="tx1"/>
        </a:solidFill>
        <a:latin typeface="+mn-lt"/>
        <a:ea typeface="+mn-ea"/>
        <a:cs typeface="+mn-cs"/>
      </a:defRPr>
    </a:lvl6pPr>
    <a:lvl7pPr marL="10364583" algn="l" defTabSz="3454860" rtl="0" eaLnBrk="1" latinLnBrk="0" hangingPunct="1">
      <a:defRPr sz="6799" kern="1200">
        <a:solidFill>
          <a:schemeClr val="tx1"/>
        </a:solidFill>
        <a:latin typeface="+mn-lt"/>
        <a:ea typeface="+mn-ea"/>
        <a:cs typeface="+mn-cs"/>
      </a:defRPr>
    </a:lvl7pPr>
    <a:lvl8pPr marL="12092015" algn="l" defTabSz="3454860" rtl="0" eaLnBrk="1" latinLnBrk="0" hangingPunct="1">
      <a:defRPr sz="6799" kern="1200">
        <a:solidFill>
          <a:schemeClr val="tx1"/>
        </a:solidFill>
        <a:latin typeface="+mn-lt"/>
        <a:ea typeface="+mn-ea"/>
        <a:cs typeface="+mn-cs"/>
      </a:defRPr>
    </a:lvl8pPr>
    <a:lvl9pPr marL="13819443" algn="l" defTabSz="3454860" rtl="0" eaLnBrk="1" latinLnBrk="0" hangingPunct="1">
      <a:defRPr sz="6799" kern="1200">
        <a:solidFill>
          <a:schemeClr val="tx1"/>
        </a:solidFill>
        <a:latin typeface="+mn-lt"/>
        <a:ea typeface="+mn-ea"/>
        <a:cs typeface="+mn-cs"/>
      </a:defRPr>
    </a:lvl9pPr>
  </p:defaultTextStyle>
  <p:extLst>
    <p:ext uri="{521415D9-36F7-43E2-AB2F-B90AF26B5E84}">
      <p14:sectionLst xmlns:p14="http://schemas.microsoft.com/office/powerpoint/2010/main">
        <p14:section name="参考1" id="{1D636327-57EC-4A58-B944-AE484A33C276}">
          <p14:sldIdLst>
            <p14:sldId id="256"/>
            <p14:sldId id="259"/>
          </p14:sldIdLst>
        </p14:section>
        <p14:section name="参考II" id="{F3079B39-E0DC-4AA2-8095-E112B032439A}">
          <p14:sldIdLst>
            <p14:sldId id="258"/>
          </p14:sldIdLst>
        </p14:section>
      </p14:sectionLst>
    </p:ext>
    <p:ext uri="{EFAFB233-063F-42B5-8137-9DF3F51BA10A}">
      <p15:sldGuideLst xmlns:p15="http://schemas.microsoft.com/office/powerpoint/2012/main">
        <p15:guide id="1" orient="horz" pos="13606" userDrawn="1">
          <p15:clr>
            <a:srgbClr val="A4A3A4"/>
          </p15:clr>
        </p15:guide>
        <p15:guide id="2" pos="90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97" autoAdjust="0"/>
  </p:normalViewPr>
  <p:slideViewPr>
    <p:cSldViewPr snapToGrid="0">
      <p:cViewPr>
        <p:scale>
          <a:sx n="25" d="100"/>
          <a:sy n="25" d="100"/>
        </p:scale>
        <p:origin x="192" y="9"/>
      </p:cViewPr>
      <p:guideLst>
        <p:guide orient="horz" pos="13606"/>
        <p:guide pos="90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164EF-57B9-46DD-A323-9311CA1C3944}"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4FAA0-1B8F-4FA1-9268-2C0C828E2AAF}" type="slidenum">
              <a:rPr lang="zh-CN" altLang="en-US" smtClean="0"/>
              <a:t>‹#›</a:t>
            </a:fld>
            <a:endParaRPr lang="zh-CN" altLang="en-US"/>
          </a:p>
        </p:txBody>
      </p:sp>
    </p:spTree>
    <p:extLst>
      <p:ext uri="{BB962C8B-B14F-4D97-AF65-F5344CB8AC3E}">
        <p14:creationId xmlns:p14="http://schemas.microsoft.com/office/powerpoint/2010/main" val="3996161371"/>
      </p:ext>
    </p:extLst>
  </p:cSld>
  <p:clrMap bg1="lt1" tx1="dk1" bg2="lt2" tx2="dk2" accent1="accent1" accent2="accent2" accent3="accent3" accent4="accent4" accent5="accent5" accent6="accent6" hlink="hlink" folHlink="folHlink"/>
  <p:notesStyle>
    <a:lvl1pPr marL="0" algn="l" defTabSz="3454860" rtl="0" eaLnBrk="1" latinLnBrk="0" hangingPunct="1">
      <a:defRPr sz="4535" kern="1200">
        <a:solidFill>
          <a:schemeClr val="tx1"/>
        </a:solidFill>
        <a:latin typeface="+mn-lt"/>
        <a:ea typeface="+mn-ea"/>
        <a:cs typeface="+mn-cs"/>
      </a:defRPr>
    </a:lvl1pPr>
    <a:lvl2pPr marL="1727432" algn="l" defTabSz="3454860" rtl="0" eaLnBrk="1" latinLnBrk="0" hangingPunct="1">
      <a:defRPr sz="4535" kern="1200">
        <a:solidFill>
          <a:schemeClr val="tx1"/>
        </a:solidFill>
        <a:latin typeface="+mn-lt"/>
        <a:ea typeface="+mn-ea"/>
        <a:cs typeface="+mn-cs"/>
      </a:defRPr>
    </a:lvl2pPr>
    <a:lvl3pPr marL="3454860" algn="l" defTabSz="3454860" rtl="0" eaLnBrk="1" latinLnBrk="0" hangingPunct="1">
      <a:defRPr sz="4535" kern="1200">
        <a:solidFill>
          <a:schemeClr val="tx1"/>
        </a:solidFill>
        <a:latin typeface="+mn-lt"/>
        <a:ea typeface="+mn-ea"/>
        <a:cs typeface="+mn-cs"/>
      </a:defRPr>
    </a:lvl3pPr>
    <a:lvl4pPr marL="5182292" algn="l" defTabSz="3454860" rtl="0" eaLnBrk="1" latinLnBrk="0" hangingPunct="1">
      <a:defRPr sz="4535" kern="1200">
        <a:solidFill>
          <a:schemeClr val="tx1"/>
        </a:solidFill>
        <a:latin typeface="+mn-lt"/>
        <a:ea typeface="+mn-ea"/>
        <a:cs typeface="+mn-cs"/>
      </a:defRPr>
    </a:lvl4pPr>
    <a:lvl5pPr marL="6909723" algn="l" defTabSz="3454860" rtl="0" eaLnBrk="1" latinLnBrk="0" hangingPunct="1">
      <a:defRPr sz="4535" kern="1200">
        <a:solidFill>
          <a:schemeClr val="tx1"/>
        </a:solidFill>
        <a:latin typeface="+mn-lt"/>
        <a:ea typeface="+mn-ea"/>
        <a:cs typeface="+mn-cs"/>
      </a:defRPr>
    </a:lvl5pPr>
    <a:lvl6pPr marL="8637152" algn="l" defTabSz="3454860" rtl="0" eaLnBrk="1" latinLnBrk="0" hangingPunct="1">
      <a:defRPr sz="4535" kern="1200">
        <a:solidFill>
          <a:schemeClr val="tx1"/>
        </a:solidFill>
        <a:latin typeface="+mn-lt"/>
        <a:ea typeface="+mn-ea"/>
        <a:cs typeface="+mn-cs"/>
      </a:defRPr>
    </a:lvl6pPr>
    <a:lvl7pPr marL="10364583" algn="l" defTabSz="3454860" rtl="0" eaLnBrk="1" latinLnBrk="0" hangingPunct="1">
      <a:defRPr sz="4535" kern="1200">
        <a:solidFill>
          <a:schemeClr val="tx1"/>
        </a:solidFill>
        <a:latin typeface="+mn-lt"/>
        <a:ea typeface="+mn-ea"/>
        <a:cs typeface="+mn-cs"/>
      </a:defRPr>
    </a:lvl7pPr>
    <a:lvl8pPr marL="12092015" algn="l" defTabSz="3454860" rtl="0" eaLnBrk="1" latinLnBrk="0" hangingPunct="1">
      <a:defRPr sz="4535" kern="1200">
        <a:solidFill>
          <a:schemeClr val="tx1"/>
        </a:solidFill>
        <a:latin typeface="+mn-lt"/>
        <a:ea typeface="+mn-ea"/>
        <a:cs typeface="+mn-cs"/>
      </a:defRPr>
    </a:lvl8pPr>
    <a:lvl9pPr marL="13819443" algn="l" defTabSz="3454860" rtl="0" eaLnBrk="1" latinLnBrk="0" hangingPunct="1">
      <a:defRPr sz="45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6000" dirty="0"/>
              <a:t>各位同行大家好，我是上海交通大学的一个在读硕士生，现在由我向大家介绍我们近期完成的一项工作</a:t>
            </a:r>
            <a:r>
              <a:rPr lang="en-US" altLang="zh-CN" sz="6000" dirty="0"/>
              <a:t>——</a:t>
            </a:r>
            <a:r>
              <a:rPr lang="zh-CN" altLang="en-US" sz="6000" dirty="0"/>
              <a:t>基于</a:t>
            </a:r>
            <a:r>
              <a:rPr lang="en-US" altLang="zh-CN" sz="6000" dirty="0"/>
              <a:t>S</a:t>
            </a:r>
            <a:r>
              <a:rPr lang="zh-CN" altLang="en-US" sz="6000" dirty="0"/>
              <a:t>参数的耦合传输线</a:t>
            </a:r>
            <a:r>
              <a:rPr lang="en-US" altLang="zh-CN" sz="6000" dirty="0"/>
              <a:t>RLGC</a:t>
            </a:r>
            <a:r>
              <a:rPr lang="zh-CN" altLang="en-US" sz="6000" dirty="0"/>
              <a:t>参数提取算法。</a:t>
            </a:r>
            <a:endParaRPr lang="en-US" altLang="zh-CN" sz="6000" dirty="0"/>
          </a:p>
          <a:p>
            <a:endParaRPr lang="en-US" altLang="zh-CN" sz="6000" dirty="0"/>
          </a:p>
          <a:p>
            <a:r>
              <a:rPr lang="zh-CN" altLang="en-US" sz="6000" dirty="0"/>
              <a:t>我们这项工作的目标，是要由平衡耦合传输线的</a:t>
            </a:r>
            <a:r>
              <a:rPr lang="en-US" altLang="zh-CN" sz="6000" dirty="0"/>
              <a:t>S</a:t>
            </a:r>
            <a:r>
              <a:rPr lang="zh-CN" altLang="en-US" sz="6000" dirty="0"/>
              <a:t>参数模型，提取其</a:t>
            </a:r>
            <a:r>
              <a:rPr lang="en-US" altLang="zh-CN" sz="6000" dirty="0"/>
              <a:t>RLGC</a:t>
            </a:r>
            <a:r>
              <a:rPr lang="zh-CN" altLang="en-US" sz="6000" dirty="0"/>
              <a:t>模型。传统的针对多导体传输线的通用方法，涉及对复矩阵的特征值分解和排序。本文将要说明，针对平衡差分线这种特殊而常见的传输线，可以有更简易高效的参数提取算法。</a:t>
            </a:r>
            <a:endParaRPr lang="en-US" altLang="zh-CN" sz="6000" dirty="0"/>
          </a:p>
          <a:p>
            <a:endParaRPr lang="en-US" altLang="zh-CN" sz="6000" dirty="0"/>
          </a:p>
          <a:p>
            <a:r>
              <a:rPr lang="zh-CN" altLang="en-US" sz="6000" dirty="0"/>
              <a:t>在理论推导部分，我们从频域传输线方程出发，利用了平衡差分线</a:t>
            </a:r>
            <a:r>
              <a:rPr lang="en-US" altLang="zh-CN" sz="6000" dirty="0"/>
              <a:t>RLGC</a:t>
            </a:r>
            <a:r>
              <a:rPr lang="zh-CN" altLang="en-US" sz="6000" dirty="0"/>
              <a:t>矩阵的对称性和混合模</a:t>
            </a:r>
            <a:r>
              <a:rPr lang="en-US" altLang="zh-CN" sz="6000" dirty="0"/>
              <a:t>S</a:t>
            </a:r>
            <a:r>
              <a:rPr lang="zh-CN" altLang="en-US" sz="6000" dirty="0"/>
              <a:t>参数表示、定义中间量即奇</a:t>
            </a:r>
            <a:r>
              <a:rPr lang="en-US" altLang="zh-CN" sz="6000" dirty="0"/>
              <a:t>/</a:t>
            </a:r>
            <a:r>
              <a:rPr lang="zh-CN" altLang="en-US" sz="6000" dirty="0"/>
              <a:t>偶模传播常数和特征阻抗，经过一系列运算，最终导出了平衡差分线的以下四种参数的相互转换关系：</a:t>
            </a:r>
            <a:r>
              <a:rPr lang="en-US" altLang="zh-CN" sz="6000" dirty="0"/>
              <a:t>RLGC</a:t>
            </a:r>
            <a:r>
              <a:rPr lang="zh-CN" altLang="en-US" sz="6000" dirty="0"/>
              <a:t>矩阵、奇</a:t>
            </a:r>
            <a:r>
              <a:rPr lang="en-US" altLang="zh-CN" sz="6000" dirty="0"/>
              <a:t>/</a:t>
            </a:r>
            <a:r>
              <a:rPr lang="zh-CN" altLang="en-US" sz="6000" dirty="0"/>
              <a:t>偶模传播常数和特征阻抗、混合模</a:t>
            </a:r>
            <a:r>
              <a:rPr lang="en-US" altLang="zh-CN" sz="6000" dirty="0"/>
              <a:t>S</a:t>
            </a:r>
            <a:r>
              <a:rPr lang="zh-CN" altLang="en-US" sz="6000" dirty="0"/>
              <a:t>参数、单端</a:t>
            </a:r>
            <a:r>
              <a:rPr lang="en-US" altLang="zh-CN" sz="6000" dirty="0"/>
              <a:t>S</a:t>
            </a:r>
            <a:r>
              <a:rPr lang="zh-CN" altLang="en-US" sz="6000" dirty="0"/>
              <a:t>参数。</a:t>
            </a:r>
            <a:endParaRPr lang="en-US" altLang="zh-CN" sz="6000" dirty="0"/>
          </a:p>
          <a:p>
            <a:endParaRPr lang="en-US" altLang="zh-CN" sz="6000" dirty="0"/>
          </a:p>
          <a:p>
            <a:r>
              <a:rPr lang="zh-CN" altLang="en-US" sz="6000" dirty="0"/>
              <a:t>由这四种量的相互转换，我们导出了一种由</a:t>
            </a:r>
            <a:r>
              <a:rPr lang="en-US" altLang="zh-CN" sz="6000" dirty="0"/>
              <a:t>S</a:t>
            </a:r>
            <a:r>
              <a:rPr lang="zh-CN" altLang="en-US" sz="6000" dirty="0"/>
              <a:t>参数提取</a:t>
            </a:r>
            <a:r>
              <a:rPr lang="en-US" altLang="zh-CN" sz="6000" dirty="0"/>
              <a:t>RLGC</a:t>
            </a:r>
            <a:r>
              <a:rPr lang="zh-CN" altLang="en-US" sz="6000" dirty="0"/>
              <a:t>参数的算法，其主要步骤有三：第一步，将平衡差分线的单端</a:t>
            </a:r>
            <a:r>
              <a:rPr lang="en-US" altLang="zh-CN" sz="6000" dirty="0"/>
              <a:t>S</a:t>
            </a:r>
            <a:r>
              <a:rPr lang="zh-CN" altLang="en-US" sz="6000" dirty="0"/>
              <a:t>参数转换为混合模</a:t>
            </a:r>
            <a:r>
              <a:rPr lang="en-US" altLang="zh-CN" sz="6000" dirty="0"/>
              <a:t>S</a:t>
            </a:r>
            <a:r>
              <a:rPr lang="zh-CN" altLang="en-US" sz="6000" dirty="0"/>
              <a:t>参数；第二步，对共、差模</a:t>
            </a:r>
            <a:r>
              <a:rPr lang="en-US" altLang="zh-CN" sz="6000" dirty="0"/>
              <a:t>S</a:t>
            </a:r>
            <a:r>
              <a:rPr lang="zh-CN" altLang="en-US" sz="6000" dirty="0"/>
              <a:t>参数，分别按照单端传输线的方法</a:t>
            </a:r>
            <a:r>
              <a:rPr lang="en-US" altLang="zh-CN" sz="6000" dirty="0"/>
              <a:t>[1]</a:t>
            </a:r>
            <a:r>
              <a:rPr lang="zh-CN" altLang="en-US" sz="6000" dirty="0"/>
              <a:t>提取偶、奇模传播常数和特征阻抗；第三步，由奇</a:t>
            </a:r>
            <a:r>
              <a:rPr lang="en-US" altLang="zh-CN" sz="6000" dirty="0"/>
              <a:t>/</a:t>
            </a:r>
            <a:r>
              <a:rPr lang="zh-CN" altLang="en-US" sz="6000" dirty="0"/>
              <a:t>偶模传播常数和特征阻抗，计算平衡差分线的</a:t>
            </a:r>
            <a:r>
              <a:rPr lang="en-US" altLang="zh-CN" sz="6000" dirty="0"/>
              <a:t>RLGC</a:t>
            </a:r>
            <a:r>
              <a:rPr lang="zh-CN" altLang="en-US" sz="6000" dirty="0"/>
              <a:t>矩阵。这个简化的算法，避免了通用算法中涉及的对复矩阵的特征值分解和排序，从而更高效、更易实现。</a:t>
            </a:r>
            <a:endParaRPr lang="en-US" altLang="zh-CN" sz="6000" dirty="0"/>
          </a:p>
          <a:p>
            <a:endParaRPr lang="en-US" altLang="zh-CN" sz="6000" dirty="0"/>
          </a:p>
          <a:p>
            <a:r>
              <a:rPr lang="zh-CN" altLang="en-US" sz="6000" dirty="0"/>
              <a:t>那么，这个简化算法的参数提取效果如何呢？我们设计了一个平衡耦合微带线的仿真实例。从这个图中可见，简化算法的</a:t>
            </a:r>
            <a:r>
              <a:rPr lang="en-US" altLang="zh-CN" sz="6000" dirty="0"/>
              <a:t>RLGC</a:t>
            </a:r>
            <a:r>
              <a:rPr lang="zh-CN" altLang="en-US" sz="6000" dirty="0"/>
              <a:t>提取效果与主流商用软件</a:t>
            </a:r>
            <a:r>
              <a:rPr lang="en-US" altLang="zh-CN" sz="6000" dirty="0" err="1"/>
              <a:t>PowerSI</a:t>
            </a:r>
            <a:r>
              <a:rPr lang="zh-CN" altLang="en-US" sz="6000" dirty="0"/>
              <a:t>的一致。</a:t>
            </a:r>
            <a:endParaRPr lang="en-US" altLang="zh-CN" sz="6000" dirty="0"/>
          </a:p>
          <a:p>
            <a:endParaRPr lang="en-US" altLang="zh-CN" sz="6000" dirty="0"/>
          </a:p>
          <a:p>
            <a:r>
              <a:rPr lang="zh-CN" altLang="en-US" sz="6000" dirty="0"/>
              <a:t>总结一下：我们针对平衡差分线，实现了一种比通用算法更简易的，基于</a:t>
            </a:r>
            <a:r>
              <a:rPr lang="en-US" altLang="zh-CN" sz="6000" dirty="0"/>
              <a:t>S</a:t>
            </a:r>
            <a:r>
              <a:rPr lang="zh-CN" altLang="en-US" sz="6000" dirty="0"/>
              <a:t>参数的</a:t>
            </a:r>
            <a:r>
              <a:rPr lang="en-US" altLang="zh-CN" sz="6000" dirty="0"/>
              <a:t>RLGC</a:t>
            </a:r>
            <a:r>
              <a:rPr lang="zh-CN" altLang="en-US" sz="6000" dirty="0"/>
              <a:t>参数提取算法。</a:t>
            </a:r>
            <a:endParaRPr lang="en-US" altLang="zh-CN" sz="6000" dirty="0"/>
          </a:p>
          <a:p>
            <a:endParaRPr lang="en-US" altLang="zh-CN" sz="6000" dirty="0"/>
          </a:p>
          <a:p>
            <a:r>
              <a:rPr lang="zh-CN" altLang="en-US" sz="6000" dirty="0"/>
              <a:t>非常欢迎大家扫描海报题目右边的二维码，获取我们的邮箱，与我们探讨相关问题。我作为一名在读硕士生，渴望得到大家的指导。</a:t>
            </a:r>
          </a:p>
        </p:txBody>
      </p:sp>
      <p:sp>
        <p:nvSpPr>
          <p:cNvPr id="4" name="灯片编号占位符 3"/>
          <p:cNvSpPr>
            <a:spLocks noGrp="1"/>
          </p:cNvSpPr>
          <p:nvPr>
            <p:ph type="sldNum" sz="quarter" idx="5"/>
          </p:nvPr>
        </p:nvSpPr>
        <p:spPr/>
        <p:txBody>
          <a:bodyPr/>
          <a:lstStyle/>
          <a:p>
            <a:fld id="{37B4FAA0-1B8F-4FA1-9268-2C0C828E2AAF}" type="slidenum">
              <a:rPr lang="zh-CN" altLang="en-US" smtClean="0"/>
              <a:t>1</a:t>
            </a:fld>
            <a:endParaRPr lang="zh-CN" altLang="en-US"/>
          </a:p>
        </p:txBody>
      </p:sp>
    </p:spTree>
    <p:extLst>
      <p:ext uri="{BB962C8B-B14F-4D97-AF65-F5344CB8AC3E}">
        <p14:creationId xmlns:p14="http://schemas.microsoft.com/office/powerpoint/2010/main" val="550298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00300" y="1143000"/>
            <a:ext cx="2057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4111210" rtl="0" eaLnBrk="0" fontAlgn="base" latinLnBrk="0" hangingPunct="0">
              <a:lnSpc>
                <a:spcPct val="100000"/>
              </a:lnSpc>
              <a:spcBef>
                <a:spcPct val="0"/>
              </a:spcBef>
              <a:spcAft>
                <a:spcPct val="0"/>
              </a:spcAft>
              <a:buClrTx/>
              <a:buSzTx/>
              <a:buFontTx/>
              <a:buNone/>
              <a:tabLst/>
              <a:defRPr/>
            </a:pPr>
            <a:fld id="{C4EC7419-2B14-B54C-8785-A84057147FE2}" type="slidenum">
              <a:rPr kumimoji="1"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4111210" rtl="0" eaLnBrk="0" fontAlgn="base" latinLnBrk="0" hangingPunct="0">
                <a:lnSpc>
                  <a:spcPct val="100000"/>
                </a:lnSpc>
                <a:spcBef>
                  <a:spcPct val="0"/>
                </a:spcBef>
                <a:spcAft>
                  <a:spcPct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5766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160032" y="7070108"/>
            <a:ext cx="24480361" cy="15040222"/>
          </a:xfrm>
        </p:spPr>
        <p:txBody>
          <a:bodyPr anchor="b"/>
          <a:lstStyle>
            <a:lvl1pPr algn="ctr">
              <a:defRPr sz="18898"/>
            </a:lvl1pPr>
          </a:lstStyle>
          <a:p>
            <a:r>
              <a:rPr lang="zh-CN" altLang="en-US"/>
              <a:t>单击此处编辑母版标题样式</a:t>
            </a:r>
            <a:endParaRPr lang="en-US" dirty="0"/>
          </a:p>
        </p:txBody>
      </p:sp>
      <p:sp>
        <p:nvSpPr>
          <p:cNvPr id="3" name="Subtitle 2"/>
          <p:cNvSpPr>
            <a:spLocks noGrp="1"/>
          </p:cNvSpPr>
          <p:nvPr>
            <p:ph type="subTitle" idx="1"/>
          </p:nvPr>
        </p:nvSpPr>
        <p:spPr>
          <a:xfrm>
            <a:off x="3600053" y="22690338"/>
            <a:ext cx="21600319" cy="10430151"/>
          </a:xfrm>
        </p:spPr>
        <p:txBody>
          <a:bodyPr/>
          <a:lstStyle>
            <a:lvl1pPr marL="0" indent="0" algn="ctr">
              <a:buNone/>
              <a:defRPr sz="7559"/>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27269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96718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6" y="2300034"/>
            <a:ext cx="6210092"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80031" y="2300034"/>
            <a:ext cx="18270270" cy="3661054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34750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1">
          <a:gsLst>
            <a:gs pos="0">
              <a:srgbClr val="43A4DA"/>
            </a:gs>
            <a:gs pos="25000">
              <a:srgbClr val="459BCA"/>
            </a:gs>
            <a:gs pos="100000">
              <a:srgbClr val="003F64"/>
            </a:gs>
          </a:gsLst>
          <a:path path="shape">
            <a:fillToRect l="10001" t="110001" r="10001" b="100000"/>
          </a:path>
        </a:gradFill>
        <a:effectLst/>
      </p:bgPr>
    </p:bg>
    <p:spTree>
      <p:nvGrpSpPr>
        <p:cNvPr id="1" name=""/>
        <p:cNvGrpSpPr/>
        <p:nvPr/>
      </p:nvGrpSpPr>
      <p:grpSpPr>
        <a:xfrm>
          <a:off x="0" y="0"/>
          <a:ext cx="0" cy="0"/>
          <a:chOff x="0" y="0"/>
          <a:chExt cx="0" cy="0"/>
        </a:xfrm>
      </p:grpSpPr>
      <p:sp>
        <p:nvSpPr>
          <p:cNvPr id="9" name="标题 8"/>
          <p:cNvSpPr>
            <a:spLocks noGrp="1"/>
          </p:cNvSpPr>
          <p:nvPr>
            <p:ph type="ctrTitle"/>
          </p:nvPr>
        </p:nvSpPr>
        <p:spPr>
          <a:xfrm>
            <a:off x="1680026" y="8640128"/>
            <a:ext cx="24729965" cy="11520170"/>
          </a:xfrm>
          <a:ln>
            <a:noFill/>
          </a:ln>
        </p:spPr>
        <p:txBody>
          <a:bodyPr tIns="0" rIns="86411">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498"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1680027" y="20337535"/>
            <a:ext cx="24739565" cy="11040163"/>
          </a:xfrm>
        </p:spPr>
        <p:txBody>
          <a:bodyPr lIns="0" rIns="86411"/>
          <a:lstStyle>
            <a:lvl1pPr marL="0" marR="216023" indent="0" algn="r">
              <a:buNone/>
              <a:defRPr>
                <a:solidFill>
                  <a:schemeClr val="tx1"/>
                </a:solidFill>
              </a:defRPr>
            </a:lvl1pPr>
            <a:lvl2pPr marL="2160222" indent="0" algn="ctr">
              <a:buNone/>
            </a:lvl2pPr>
            <a:lvl3pPr marL="4320444" indent="0" algn="ctr">
              <a:buNone/>
            </a:lvl3pPr>
            <a:lvl4pPr marL="6480666" indent="0" algn="ctr">
              <a:buNone/>
            </a:lvl4pPr>
            <a:lvl5pPr marL="8640888" indent="0" algn="ctr">
              <a:buNone/>
            </a:lvl5pPr>
            <a:lvl6pPr marL="10801110" indent="0" algn="ctr">
              <a:buNone/>
            </a:lvl6pPr>
            <a:lvl7pPr marL="12961332" indent="0" algn="ctr">
              <a:buNone/>
            </a:lvl7pPr>
            <a:lvl8pPr marL="15121554" indent="0" algn="ctr">
              <a:buNone/>
            </a:lvl8pPr>
            <a:lvl9pPr marL="17281776"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fld id="{7DCDF07E-ECB8-49BB-8D11-F9FFD5C5EA58}" type="datetimeFigureOut">
              <a:rPr lang="zh-CN" altLang="en-US"/>
              <a:pPr>
                <a:defRPr/>
              </a:pPr>
              <a:t>2020/9/13</a:t>
            </a:fld>
            <a:endParaRPr lang="zh-CN" altLang="en-US"/>
          </a:p>
        </p:txBody>
      </p:sp>
      <p:sp>
        <p:nvSpPr>
          <p:cNvPr id="5" name="页脚占位符 18"/>
          <p:cNvSpPr>
            <a:spLocks noGrp="1"/>
          </p:cNvSpPr>
          <p:nvPr>
            <p:ph type="ftr" sz="quarter" idx="11"/>
          </p:nvPr>
        </p:nvSpPr>
        <p:spPr/>
        <p:txBody>
          <a:bodyPr/>
          <a:lstStyle>
            <a:lvl1pPr>
              <a:defRPr/>
            </a:lvl1pPr>
          </a:lstStyle>
          <a:p>
            <a:pPr>
              <a:defRPr/>
            </a:pPr>
            <a:endParaRPr lang="zh-CN" altLang="en-US"/>
          </a:p>
        </p:txBody>
      </p:sp>
      <p:sp>
        <p:nvSpPr>
          <p:cNvPr id="6" name="灯片编号占位符 26"/>
          <p:cNvSpPr>
            <a:spLocks noGrp="1"/>
          </p:cNvSpPr>
          <p:nvPr>
            <p:ph type="sldNum" sz="quarter" idx="12"/>
          </p:nvPr>
        </p:nvSpPr>
        <p:spPr/>
        <p:txBody>
          <a:bodyPr/>
          <a:lstStyle>
            <a:lvl1pPr>
              <a:defRPr>
                <a:solidFill>
                  <a:srgbClr val="D1EAEE"/>
                </a:solidFill>
              </a:defRPr>
            </a:lvl1pPr>
          </a:lstStyle>
          <a:p>
            <a:pPr>
              <a:defRPr/>
            </a:pPr>
            <a:fld id="{3A9FC382-09B6-431A-8674-1325C874C81C}" type="slidenum">
              <a:rPr lang="zh-CN" altLang="en-US"/>
              <a:pPr>
                <a:defRPr/>
              </a:pPr>
              <a:t>‹#›</a:t>
            </a:fld>
            <a:endParaRPr lang="zh-CN" altLang="en-US"/>
          </a:p>
        </p:txBody>
      </p:sp>
    </p:spTree>
    <p:extLst>
      <p:ext uri="{BB962C8B-B14F-4D97-AF65-F5344CB8AC3E}">
        <p14:creationId xmlns:p14="http://schemas.microsoft.com/office/powerpoint/2010/main" val="38279827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8F97391B-75D2-4E30-A140-A3FFD4F9D97C}"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B2EB257F-4C5B-470B-B0FB-545C1CF7B015}" type="slidenum">
              <a:rPr lang="zh-CN" altLang="en-US"/>
              <a:pPr>
                <a:defRPr/>
              </a:pPr>
              <a:t>‹#›</a:t>
            </a:fld>
            <a:endParaRPr lang="zh-CN" altLang="en-US"/>
          </a:p>
        </p:txBody>
      </p:sp>
    </p:spTree>
    <p:extLst>
      <p:ext uri="{BB962C8B-B14F-4D97-AF65-F5344CB8AC3E}">
        <p14:creationId xmlns:p14="http://schemas.microsoft.com/office/powerpoint/2010/main" val="144111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1">
          <a:gsLst>
            <a:gs pos="0">
              <a:srgbClr val="43A4DA"/>
            </a:gs>
            <a:gs pos="25000">
              <a:srgbClr val="459BCA"/>
            </a:gs>
            <a:gs pos="100000">
              <a:srgbClr val="003F64"/>
            </a:gs>
          </a:gsLst>
          <a:path path="shape">
            <a:fillToRect l="10001" t="110001" r="10001" b="100000"/>
          </a:path>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70425" y="8294526"/>
            <a:ext cx="24480362" cy="8582527"/>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26498"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p:nvPr>
        </p:nvSpPr>
        <p:spPr>
          <a:xfrm>
            <a:off x="1670425" y="17037505"/>
            <a:ext cx="24480362" cy="9510138"/>
          </a:xfrm>
        </p:spPr>
        <p:txBody>
          <a:bodyPr lIns="216027" rIns="216027"/>
          <a:lstStyle>
            <a:lvl1pPr marL="0" indent="0">
              <a:buNone/>
              <a:defRPr sz="10400">
                <a:solidFill>
                  <a:schemeClr val="tx1"/>
                </a:solidFill>
              </a:defRPr>
            </a:lvl1pPr>
            <a:lvl2pPr>
              <a:buNone/>
              <a:defRPr sz="8500">
                <a:solidFill>
                  <a:schemeClr val="tx1">
                    <a:tint val="75000"/>
                  </a:schemeClr>
                </a:solidFill>
              </a:defRPr>
            </a:lvl2pPr>
            <a:lvl3pPr>
              <a:buNone/>
              <a:defRPr sz="7600">
                <a:solidFill>
                  <a:schemeClr val="tx1">
                    <a:tint val="75000"/>
                  </a:schemeClr>
                </a:solidFill>
              </a:defRPr>
            </a:lvl3pPr>
            <a:lvl4pPr>
              <a:buNone/>
              <a:defRPr sz="6600">
                <a:solidFill>
                  <a:schemeClr val="tx1">
                    <a:tint val="75000"/>
                  </a:schemeClr>
                </a:solidFill>
              </a:defRPr>
            </a:lvl4pPr>
            <a:lvl5pPr>
              <a:buNone/>
              <a:defRPr sz="6600">
                <a:solidFill>
                  <a:schemeClr val="tx1">
                    <a:tint val="75000"/>
                  </a:schemeClr>
                </a:solidFill>
              </a:defRPr>
            </a:lvl5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B6D1DE0-0228-47C6-99C5-928711FD830C}" type="datetimeFigureOut">
              <a:rPr lang="zh-CN" altLang="en-US"/>
              <a:pPr>
                <a:defRPr/>
              </a:pPr>
              <a:t>2020/9/13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solidFill>
                  <a:srgbClr val="D1EAEE"/>
                </a:solidFill>
              </a:defRPr>
            </a:lvl1pPr>
          </a:lstStyle>
          <a:p>
            <a:pPr>
              <a:defRPr/>
            </a:pPr>
            <a:fld id="{42136302-2CE2-46EB-A1BF-4B47D776D628}" type="slidenum">
              <a:rPr lang="zh-CN" altLang="en-US"/>
              <a:pPr>
                <a:defRPr/>
              </a:pPr>
              <a:t>‹#›</a:t>
            </a:fld>
            <a:endParaRPr lang="zh-CN" altLang="en-US"/>
          </a:p>
        </p:txBody>
      </p:sp>
    </p:spTree>
    <p:extLst>
      <p:ext uri="{BB962C8B-B14F-4D97-AF65-F5344CB8AC3E}">
        <p14:creationId xmlns:p14="http://schemas.microsoft.com/office/powerpoint/2010/main" val="86801359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40024" y="4435265"/>
            <a:ext cx="25920383" cy="7200106"/>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440021" y="12095204"/>
            <a:ext cx="12720188" cy="27936413"/>
          </a:xfrm>
        </p:spPr>
        <p:txBody>
          <a:bodyPr/>
          <a:lstStyle>
            <a:lvl1pPr>
              <a:defRPr sz="12300"/>
            </a:lvl1pPr>
            <a:lvl2pPr>
              <a:defRPr sz="11299"/>
            </a:lvl2pPr>
            <a:lvl3pPr>
              <a:defRPr sz="9500"/>
            </a:lvl3pPr>
            <a:lvl4pPr>
              <a:defRPr sz="8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14640218" y="12095204"/>
            <a:ext cx="12720188" cy="27936413"/>
          </a:xfrm>
        </p:spPr>
        <p:txBody>
          <a:bodyPr/>
          <a:lstStyle>
            <a:lvl1pPr>
              <a:defRPr sz="12300"/>
            </a:lvl1pPr>
            <a:lvl2pPr>
              <a:defRPr sz="11299"/>
            </a:lvl2pPr>
            <a:lvl3pPr>
              <a:defRPr sz="9500"/>
            </a:lvl3pPr>
            <a:lvl4pPr>
              <a:defRPr sz="8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CE3716DA-FC32-46DA-B5EE-0CB838B92414}" type="datetimeFigureOut">
              <a:rPr lang="zh-CN" altLang="en-US"/>
              <a:pPr>
                <a:defRPr/>
              </a:pPr>
              <a:t>2020/9/13</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pPr>
              <a:defRPr/>
            </a:pPr>
            <a:fld id="{0304ED16-293A-43FD-B8F3-35AAA6D17C0A}" type="slidenum">
              <a:rPr lang="zh-CN" altLang="en-US"/>
              <a:pPr>
                <a:defRPr/>
              </a:pPr>
              <a:t>‹#›</a:t>
            </a:fld>
            <a:endParaRPr lang="zh-CN" altLang="en-US"/>
          </a:p>
        </p:txBody>
      </p:sp>
    </p:spTree>
    <p:extLst>
      <p:ext uri="{BB962C8B-B14F-4D97-AF65-F5344CB8AC3E}">
        <p14:creationId xmlns:p14="http://schemas.microsoft.com/office/powerpoint/2010/main" val="478006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40024" y="4435265"/>
            <a:ext cx="25920383" cy="7200106"/>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1440024" y="11686774"/>
            <a:ext cx="12725189" cy="4153460"/>
          </a:xfrm>
        </p:spPr>
        <p:txBody>
          <a:bodyPr lIns="216027" tIns="0" rIns="216027" bIns="0" anchor="ctr">
            <a:noAutofit/>
          </a:bodyPr>
          <a:lstStyle>
            <a:lvl1pPr marL="0" indent="0">
              <a:buNone/>
              <a:defRPr sz="11299" b="1" cap="none" baseline="0">
                <a:solidFill>
                  <a:schemeClr val="tx2"/>
                </a:solidFill>
                <a:effectLst/>
              </a:defRPr>
            </a:lvl1pPr>
            <a:lvl2pPr>
              <a:buNone/>
              <a:defRPr sz="9500" b="1"/>
            </a:lvl2pPr>
            <a:lvl3pPr>
              <a:buNone/>
              <a:defRPr sz="8500" b="1"/>
            </a:lvl3pPr>
            <a:lvl4pPr>
              <a:buNone/>
              <a:defRPr sz="7600" b="1"/>
            </a:lvl4pPr>
            <a:lvl5pPr>
              <a:buNone/>
              <a:defRPr sz="7600" b="1"/>
            </a:lvl5pPr>
          </a:lstStyle>
          <a:p>
            <a:pPr lvl="0"/>
            <a:r>
              <a:rPr lang="zh-CN" altLang="en-US"/>
              <a:t>单击此处编辑母版文本样式</a:t>
            </a:r>
          </a:p>
        </p:txBody>
      </p:sp>
      <p:sp>
        <p:nvSpPr>
          <p:cNvPr id="4" name="文本占位符 3"/>
          <p:cNvSpPr>
            <a:spLocks noGrp="1"/>
          </p:cNvSpPr>
          <p:nvPr>
            <p:ph type="body" sz="half" idx="3"/>
          </p:nvPr>
        </p:nvSpPr>
        <p:spPr>
          <a:xfrm>
            <a:off x="14630217" y="11715183"/>
            <a:ext cx="12730188" cy="4125056"/>
          </a:xfrm>
        </p:spPr>
        <p:txBody>
          <a:bodyPr lIns="216027" tIns="0" rIns="216027" bIns="0" anchor="ctr"/>
          <a:lstStyle>
            <a:lvl1pPr marL="0" indent="0">
              <a:buNone/>
              <a:defRPr sz="11299" b="1" cap="none" baseline="0">
                <a:solidFill>
                  <a:schemeClr val="tx2"/>
                </a:solidFill>
                <a:effectLst/>
              </a:defRPr>
            </a:lvl1pPr>
            <a:lvl2pPr>
              <a:buNone/>
              <a:defRPr sz="9500" b="1"/>
            </a:lvl2pPr>
            <a:lvl3pPr>
              <a:buNone/>
              <a:defRPr sz="8500" b="1"/>
            </a:lvl3pPr>
            <a:lvl4pPr>
              <a:buNone/>
              <a:defRPr sz="7600" b="1"/>
            </a:lvl4pPr>
            <a:lvl5pPr>
              <a:buNone/>
              <a:defRPr sz="7600" b="1"/>
            </a:lvl5pPr>
          </a:lstStyle>
          <a:p>
            <a:pPr lvl="0"/>
            <a:r>
              <a:rPr lang="zh-CN" altLang="en-US"/>
              <a:t>单击此处编辑母版文本样式</a:t>
            </a:r>
          </a:p>
        </p:txBody>
      </p:sp>
      <p:sp>
        <p:nvSpPr>
          <p:cNvPr id="5" name="内容占位符 4"/>
          <p:cNvSpPr>
            <a:spLocks noGrp="1"/>
          </p:cNvSpPr>
          <p:nvPr>
            <p:ph sz="quarter" idx="2"/>
          </p:nvPr>
        </p:nvSpPr>
        <p:spPr>
          <a:xfrm>
            <a:off x="1440024" y="15840234"/>
            <a:ext cx="12725189" cy="24225366"/>
          </a:xfrm>
        </p:spPr>
        <p:txBody>
          <a:bodyPr tIns="0"/>
          <a:lstStyle>
            <a:lvl1pPr>
              <a:defRPr sz="10400"/>
            </a:lvl1pPr>
            <a:lvl2pPr>
              <a:defRPr sz="9500"/>
            </a:lvl2pPr>
            <a:lvl3pPr>
              <a:defRPr sz="8500"/>
            </a:lvl3pPr>
            <a:lvl4pPr>
              <a:defRPr sz="7600"/>
            </a:lvl4pPr>
            <a:lvl5pPr>
              <a:defRPr sz="7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14630217" y="15840234"/>
            <a:ext cx="12730188" cy="24225366"/>
          </a:xfrm>
        </p:spPr>
        <p:txBody>
          <a:bodyPr tIns="0"/>
          <a:lstStyle>
            <a:lvl1pPr>
              <a:defRPr sz="10400"/>
            </a:lvl1pPr>
            <a:lvl2pPr>
              <a:defRPr sz="9500"/>
            </a:lvl2pPr>
            <a:lvl3pPr>
              <a:defRPr sz="8500"/>
            </a:lvl3pPr>
            <a:lvl4pPr>
              <a:defRPr sz="7600"/>
            </a:lvl4pPr>
            <a:lvl5pPr>
              <a:defRPr sz="7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9"/>
          <p:cNvSpPr>
            <a:spLocks noGrp="1"/>
          </p:cNvSpPr>
          <p:nvPr>
            <p:ph type="dt" sz="half" idx="10"/>
          </p:nvPr>
        </p:nvSpPr>
        <p:spPr/>
        <p:txBody>
          <a:bodyPr/>
          <a:lstStyle>
            <a:lvl1pPr>
              <a:defRPr/>
            </a:lvl1pPr>
          </a:lstStyle>
          <a:p>
            <a:pPr>
              <a:defRPr/>
            </a:pPr>
            <a:fld id="{2A47987B-87E1-48AA-B500-2090496059FE}" type="datetimeFigureOut">
              <a:rPr lang="zh-CN" altLang="en-US"/>
              <a:pPr>
                <a:defRPr/>
              </a:pPr>
              <a:t>2020/9/13</a:t>
            </a:fld>
            <a:endParaRPr lang="zh-CN" altLang="en-US"/>
          </a:p>
        </p:txBody>
      </p:sp>
      <p:sp>
        <p:nvSpPr>
          <p:cNvPr id="8" name="页脚占位符 21"/>
          <p:cNvSpPr>
            <a:spLocks noGrp="1"/>
          </p:cNvSpPr>
          <p:nvPr>
            <p:ph type="ftr" sz="quarter" idx="11"/>
          </p:nvPr>
        </p:nvSpPr>
        <p:spPr/>
        <p:txBody>
          <a:bodyPr/>
          <a:lstStyle>
            <a:lvl1pPr>
              <a:defRPr/>
            </a:lvl1pPr>
          </a:lstStyle>
          <a:p>
            <a:pPr>
              <a:defRPr/>
            </a:pPr>
            <a:endParaRPr lang="zh-CN" altLang="en-US"/>
          </a:p>
        </p:txBody>
      </p:sp>
      <p:sp>
        <p:nvSpPr>
          <p:cNvPr id="9" name="灯片编号占位符 17"/>
          <p:cNvSpPr>
            <a:spLocks noGrp="1"/>
          </p:cNvSpPr>
          <p:nvPr>
            <p:ph type="sldNum" sz="quarter" idx="12"/>
          </p:nvPr>
        </p:nvSpPr>
        <p:spPr/>
        <p:txBody>
          <a:bodyPr/>
          <a:lstStyle>
            <a:lvl1pPr>
              <a:defRPr/>
            </a:lvl1pPr>
          </a:lstStyle>
          <a:p>
            <a:pPr>
              <a:defRPr/>
            </a:pPr>
            <a:fld id="{06901E14-F5D6-40A6-A033-EBA3CAFDAB12}" type="slidenum">
              <a:rPr lang="zh-CN" altLang="en-US"/>
              <a:pPr>
                <a:defRPr/>
              </a:pPr>
              <a:t>‹#›</a:t>
            </a:fld>
            <a:endParaRPr lang="zh-CN" altLang="en-US"/>
          </a:p>
        </p:txBody>
      </p:sp>
    </p:spTree>
    <p:extLst>
      <p:ext uri="{BB962C8B-B14F-4D97-AF65-F5344CB8AC3E}">
        <p14:creationId xmlns:p14="http://schemas.microsoft.com/office/powerpoint/2010/main" val="111867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40021" y="4435265"/>
            <a:ext cx="26160386" cy="7200106"/>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3600" b="0">
                <a:ln>
                  <a:noFill/>
                </a:ln>
                <a:solidFill>
                  <a:schemeClr val="tx2"/>
                </a:solidFill>
                <a:effectLst/>
                <a:latin typeface="+mj-lt"/>
                <a:ea typeface="+mj-ea"/>
                <a:cs typeface="+mj-cs"/>
              </a:defRPr>
            </a:lvl1pPr>
          </a:lstStyle>
          <a:p>
            <a:r>
              <a:rPr lang="zh-CN" altLang="en-US" dirty="0"/>
              <a:t>单击此处编辑母版标题样式</a:t>
            </a:r>
            <a:endParaRPr lang="en-US" dirty="0"/>
          </a:p>
        </p:txBody>
      </p:sp>
      <p:sp>
        <p:nvSpPr>
          <p:cNvPr id="3" name="日期占位符 9"/>
          <p:cNvSpPr>
            <a:spLocks noGrp="1"/>
          </p:cNvSpPr>
          <p:nvPr>
            <p:ph type="dt" sz="half" idx="10"/>
          </p:nvPr>
        </p:nvSpPr>
        <p:spPr/>
        <p:txBody>
          <a:bodyPr/>
          <a:lstStyle>
            <a:lvl1pPr>
              <a:defRPr/>
            </a:lvl1pPr>
          </a:lstStyle>
          <a:p>
            <a:pPr>
              <a:defRPr/>
            </a:pPr>
            <a:fld id="{6B98D898-4380-454E-85DE-698503387551}" type="datetimeFigureOut">
              <a:rPr lang="zh-CN" altLang="en-US"/>
              <a:pPr>
                <a:defRPr/>
              </a:pPr>
              <a:t>2020/9/13</a:t>
            </a:fld>
            <a:endParaRPr lang="zh-CN" altLang="en-US"/>
          </a:p>
        </p:txBody>
      </p:sp>
      <p:sp>
        <p:nvSpPr>
          <p:cNvPr id="4" name="页脚占位符 21"/>
          <p:cNvSpPr>
            <a:spLocks noGrp="1"/>
          </p:cNvSpPr>
          <p:nvPr>
            <p:ph type="ftr" sz="quarter" idx="11"/>
          </p:nvPr>
        </p:nvSpPr>
        <p:spPr/>
        <p:txBody>
          <a:bodyPr/>
          <a:lstStyle>
            <a:lvl1pPr>
              <a:defRPr/>
            </a:lvl1pPr>
          </a:lstStyle>
          <a:p>
            <a:pPr>
              <a:defRPr/>
            </a:pPr>
            <a:endParaRPr lang="zh-CN" altLang="en-US"/>
          </a:p>
        </p:txBody>
      </p:sp>
      <p:sp>
        <p:nvSpPr>
          <p:cNvPr id="5" name="灯片编号占位符 17"/>
          <p:cNvSpPr>
            <a:spLocks noGrp="1"/>
          </p:cNvSpPr>
          <p:nvPr>
            <p:ph type="sldNum" sz="quarter" idx="12"/>
          </p:nvPr>
        </p:nvSpPr>
        <p:spPr/>
        <p:txBody>
          <a:bodyPr/>
          <a:lstStyle>
            <a:lvl1pPr>
              <a:defRPr/>
            </a:lvl1pPr>
          </a:lstStyle>
          <a:p>
            <a:pPr>
              <a:defRPr/>
            </a:pPr>
            <a:fld id="{FDD2AF8B-3984-4EDE-AEBE-ED8426A9CF40}" type="slidenum">
              <a:rPr lang="zh-CN" altLang="en-US"/>
              <a:pPr>
                <a:defRPr/>
              </a:pPr>
              <a:t>‹#›</a:t>
            </a:fld>
            <a:endParaRPr lang="zh-CN" altLang="en-US"/>
          </a:p>
        </p:txBody>
      </p:sp>
    </p:spTree>
    <p:extLst>
      <p:ext uri="{BB962C8B-B14F-4D97-AF65-F5344CB8AC3E}">
        <p14:creationId xmlns:p14="http://schemas.microsoft.com/office/powerpoint/2010/main" val="242674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B9C4A84E-43C6-4029-8FE8-43A92D3978E4}" type="datetimeFigureOut">
              <a:rPr lang="zh-CN" altLang="en-US"/>
              <a:pPr>
                <a:defRPr/>
              </a:pPr>
              <a:t>2020/9/13</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C568CC1F-2B44-4009-A379-79B540117883}" type="slidenum">
              <a:rPr lang="zh-CN" altLang="en-US"/>
              <a:pPr>
                <a:defRPr/>
              </a:pPr>
              <a:t>‹#›</a:t>
            </a:fld>
            <a:endParaRPr lang="zh-CN" altLang="en-US"/>
          </a:p>
        </p:txBody>
      </p:sp>
    </p:spTree>
    <p:extLst>
      <p:ext uri="{BB962C8B-B14F-4D97-AF65-F5344CB8AC3E}">
        <p14:creationId xmlns:p14="http://schemas.microsoft.com/office/powerpoint/2010/main" val="726851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60032" y="3240063"/>
            <a:ext cx="8640128" cy="7320108"/>
          </a:xfrm>
        </p:spPr>
        <p:txBody>
          <a:bodyPr>
            <a:noAutofit/>
          </a:bodyPr>
          <a:lstStyle>
            <a:lvl1pPr algn="l" rtl="0">
              <a:spcBef>
                <a:spcPct val="0"/>
              </a:spcBef>
              <a:buNone/>
              <a:defRPr sz="123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p:nvPr>
        </p:nvSpPr>
        <p:spPr>
          <a:xfrm>
            <a:off x="2160032" y="10560156"/>
            <a:ext cx="8640128" cy="28800425"/>
          </a:xfrm>
        </p:spPr>
        <p:txBody>
          <a:bodyPr lIns="86411" rIns="86411"/>
          <a:lstStyle>
            <a:lvl1pPr marL="0" indent="0" algn="l">
              <a:buNone/>
              <a:defRPr sz="6600"/>
            </a:lvl1pPr>
            <a:lvl2pPr indent="0" algn="l">
              <a:buNone/>
              <a:defRPr sz="5700"/>
            </a:lvl2pPr>
            <a:lvl3pPr indent="0" algn="l">
              <a:buNone/>
              <a:defRPr sz="4700"/>
            </a:lvl3pPr>
            <a:lvl4pPr indent="0" algn="l">
              <a:buNone/>
              <a:defRPr sz="4300"/>
            </a:lvl4pPr>
            <a:lvl5pPr indent="0" algn="l">
              <a:buNone/>
              <a:defRPr sz="4300"/>
            </a:lvl5pPr>
          </a:lstStyle>
          <a:p>
            <a:pPr lvl="0"/>
            <a:r>
              <a:rPr lang="zh-CN" altLang="en-US"/>
              <a:t>单击此处编辑母版文本样式</a:t>
            </a:r>
          </a:p>
        </p:txBody>
      </p:sp>
      <p:sp>
        <p:nvSpPr>
          <p:cNvPr id="4" name="内容占位符 3"/>
          <p:cNvSpPr>
            <a:spLocks noGrp="1"/>
          </p:cNvSpPr>
          <p:nvPr>
            <p:ph sz="half" idx="1"/>
          </p:nvPr>
        </p:nvSpPr>
        <p:spPr>
          <a:xfrm>
            <a:off x="11260166" y="10560156"/>
            <a:ext cx="16100238" cy="28800425"/>
          </a:xfrm>
        </p:spPr>
        <p:txBody>
          <a:bodyPr tIns="0"/>
          <a:lstStyle>
            <a:lvl1pPr>
              <a:defRPr sz="13200"/>
            </a:lvl1pPr>
            <a:lvl2pPr>
              <a:defRPr sz="12300"/>
            </a:lvl2pPr>
            <a:lvl3pPr>
              <a:defRPr sz="11299"/>
            </a:lvl3pPr>
            <a:lvl4pPr>
              <a:defRPr sz="9500"/>
            </a:lvl4pPr>
            <a:lvl5pPr>
              <a:defRPr sz="85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9"/>
          <p:cNvSpPr>
            <a:spLocks noGrp="1"/>
          </p:cNvSpPr>
          <p:nvPr>
            <p:ph type="dt" sz="half" idx="10"/>
          </p:nvPr>
        </p:nvSpPr>
        <p:spPr/>
        <p:txBody>
          <a:bodyPr/>
          <a:lstStyle>
            <a:lvl1pPr>
              <a:defRPr/>
            </a:lvl1pPr>
          </a:lstStyle>
          <a:p>
            <a:pPr>
              <a:defRPr/>
            </a:pPr>
            <a:fld id="{C1E909B3-8F31-4A01-BA88-F89A8C944D88}" type="datetimeFigureOut">
              <a:rPr lang="zh-CN" altLang="en-US"/>
              <a:pPr>
                <a:defRPr/>
              </a:pPr>
              <a:t>2020/9/13</a:t>
            </a:fld>
            <a:endParaRPr lang="zh-CN" altLang="en-US"/>
          </a:p>
        </p:txBody>
      </p:sp>
      <p:sp>
        <p:nvSpPr>
          <p:cNvPr id="6" name="页脚占位符 21"/>
          <p:cNvSpPr>
            <a:spLocks noGrp="1"/>
          </p:cNvSpPr>
          <p:nvPr>
            <p:ph type="ftr" sz="quarter" idx="11"/>
          </p:nvPr>
        </p:nvSpPr>
        <p:spPr/>
        <p:txBody>
          <a:bodyPr/>
          <a:lstStyle>
            <a:lvl1pPr>
              <a:defRPr/>
            </a:lvl1pPr>
          </a:lstStyle>
          <a:p>
            <a:pPr>
              <a:defRPr/>
            </a:pPr>
            <a:endParaRPr lang="zh-CN" altLang="en-US"/>
          </a:p>
        </p:txBody>
      </p:sp>
      <p:sp>
        <p:nvSpPr>
          <p:cNvPr id="7" name="灯片编号占位符 17"/>
          <p:cNvSpPr>
            <a:spLocks noGrp="1"/>
          </p:cNvSpPr>
          <p:nvPr>
            <p:ph type="sldNum" sz="quarter" idx="12"/>
          </p:nvPr>
        </p:nvSpPr>
        <p:spPr/>
        <p:txBody>
          <a:bodyPr/>
          <a:lstStyle>
            <a:lvl1pPr>
              <a:defRPr/>
            </a:lvl1pPr>
          </a:lstStyle>
          <a:p>
            <a:pPr>
              <a:defRPr/>
            </a:pPr>
            <a:fld id="{8013906D-86F1-4D6A-AE67-C6846E73A8DB}" type="slidenum">
              <a:rPr lang="zh-CN" altLang="en-US"/>
              <a:pPr>
                <a:defRPr/>
              </a:pPr>
              <a:t>‹#›</a:t>
            </a:fld>
            <a:endParaRPr lang="zh-CN" altLang="en-US"/>
          </a:p>
        </p:txBody>
      </p:sp>
    </p:spTree>
    <p:extLst>
      <p:ext uri="{BB962C8B-B14F-4D97-AF65-F5344CB8AC3E}">
        <p14:creationId xmlns:p14="http://schemas.microsoft.com/office/powerpoint/2010/main" val="154523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468402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9971226" y="6979471"/>
            <a:ext cx="16560385" cy="25921018"/>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2054" tIns="216027" rIns="432054" bIns="216027" anchor="ctr"/>
          <a:lstStyle/>
          <a:p>
            <a:pPr algn="ctr" defTabSz="4319235" eaLnBrk="1" fontAlgn="auto" hangingPunct="1">
              <a:spcBef>
                <a:spcPts val="0"/>
              </a:spcBef>
              <a:spcAft>
                <a:spcPts val="0"/>
              </a:spcAft>
              <a:defRPr/>
            </a:pPr>
            <a:endParaRPr lang="en-US" sz="8500"/>
          </a:p>
        </p:txBody>
      </p:sp>
      <p:sp>
        <p:nvSpPr>
          <p:cNvPr id="6" name="直角三角形 5"/>
          <p:cNvSpPr/>
          <p:nvPr/>
        </p:nvSpPr>
        <p:spPr>
          <a:xfrm rot="420000" flipV="1">
            <a:off x="25209545" y="33762403"/>
            <a:ext cx="491013" cy="97938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2054" tIns="216027" rIns="432054" bIns="216027" anchor="ctr"/>
          <a:lstStyle/>
          <a:p>
            <a:pPr algn="ctr" defTabSz="4319235" eaLnBrk="1" fontAlgn="auto" hangingPunct="1">
              <a:spcBef>
                <a:spcPts val="0"/>
              </a:spcBef>
              <a:spcAft>
                <a:spcPts val="0"/>
              </a:spcAft>
              <a:defRPr/>
            </a:pPr>
            <a:endParaRPr lang="en-US" sz="8500"/>
          </a:p>
        </p:txBody>
      </p:sp>
      <p:sp>
        <p:nvSpPr>
          <p:cNvPr id="7" name="任意多边形 6"/>
          <p:cNvSpPr>
            <a:spLocks/>
          </p:cNvSpPr>
          <p:nvPr/>
        </p:nvSpPr>
        <p:spPr bwMode="auto">
          <a:xfrm flipV="1">
            <a:off x="-29631" y="36640228"/>
            <a:ext cx="28859686" cy="6560414"/>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8" name="任意多边形 7"/>
          <p:cNvSpPr>
            <a:spLocks/>
          </p:cNvSpPr>
          <p:nvPr/>
        </p:nvSpPr>
        <p:spPr bwMode="auto">
          <a:xfrm flipV="1">
            <a:off x="13800557" y="39179948"/>
            <a:ext cx="14999868" cy="402069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2" name="标题 1"/>
          <p:cNvSpPr>
            <a:spLocks noGrp="1"/>
          </p:cNvSpPr>
          <p:nvPr>
            <p:ph type="title"/>
          </p:nvPr>
        </p:nvSpPr>
        <p:spPr>
          <a:xfrm>
            <a:off x="1920028" y="7414262"/>
            <a:ext cx="6969703" cy="9969413"/>
          </a:xfrm>
        </p:spPr>
        <p:txBody>
          <a:bodyPr lIns="216027" rIns="216027" bIns="216027"/>
          <a:lstStyle>
            <a:lvl1pPr algn="l">
              <a:buNone/>
              <a:defRPr sz="95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p:nvPr>
        </p:nvSpPr>
        <p:spPr>
          <a:xfrm>
            <a:off x="1920031" y="17819383"/>
            <a:ext cx="6960103" cy="13728203"/>
          </a:xfrm>
        </p:spPr>
        <p:txBody>
          <a:bodyPr lIns="302438" rIns="216027"/>
          <a:lstStyle>
            <a:lvl1pPr marL="0" indent="0" algn="l">
              <a:spcBef>
                <a:spcPts val="1181"/>
              </a:spcBef>
              <a:buFontTx/>
              <a:buNone/>
              <a:defRPr sz="6100"/>
            </a:lvl1pPr>
            <a:lvl2pPr>
              <a:defRPr sz="5700"/>
            </a:lvl2pPr>
            <a:lvl3pPr>
              <a:defRPr sz="4700"/>
            </a:lvl3pPr>
            <a:lvl4pPr>
              <a:defRPr sz="4300"/>
            </a:lvl4pPr>
            <a:lvl5pPr>
              <a:defRPr sz="4300"/>
            </a:lvl5pPr>
          </a:lstStyle>
          <a:p>
            <a:pPr lvl="0"/>
            <a:r>
              <a:rPr lang="zh-CN" altLang="en-US"/>
              <a:t>单击此处编辑母版文本样式</a:t>
            </a:r>
          </a:p>
        </p:txBody>
      </p:sp>
      <p:sp>
        <p:nvSpPr>
          <p:cNvPr id="3" name="图片占位符 2"/>
          <p:cNvSpPr>
            <a:spLocks noGrp="1"/>
          </p:cNvSpPr>
          <p:nvPr>
            <p:ph type="pic" idx="1"/>
          </p:nvPr>
        </p:nvSpPr>
        <p:spPr>
          <a:xfrm rot="420000">
            <a:off x="10979038" y="7556124"/>
            <a:ext cx="14544214" cy="24768366"/>
          </a:xfrm>
          <a:prstGeom prst="rect">
            <a:avLst/>
          </a:prstGeom>
          <a:solidFill>
            <a:schemeClr val="bg2"/>
          </a:solidFill>
          <a:ln w="3000" cap="rnd">
            <a:solidFill>
              <a:srgbClr val="C0C0C0"/>
            </a:solidFill>
            <a:round/>
          </a:ln>
          <a:effectLst/>
        </p:spPr>
        <p:txBody>
          <a:bodyPr>
            <a:normAutofit/>
          </a:bodyPr>
          <a:lstStyle>
            <a:lvl1pPr marL="0" indent="0">
              <a:buNone/>
              <a:defRPr sz="151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p:txBody>
          <a:bodyPr/>
          <a:lstStyle>
            <a:lvl1pPr>
              <a:defRPr/>
            </a:lvl1pPr>
          </a:lstStyle>
          <a:p>
            <a:pPr>
              <a:defRPr/>
            </a:pPr>
            <a:fld id="{B7B0FF91-8183-418E-BCC2-FEBF194650B4}" type="datetimeFigureOut">
              <a:rPr lang="zh-CN" altLang="en-US"/>
              <a:pPr>
                <a:defRPr/>
              </a:pPr>
              <a:t>2020/9/13</a:t>
            </a:fld>
            <a:endParaRPr lang="zh-CN" altLang="en-US"/>
          </a:p>
        </p:txBody>
      </p:sp>
      <p:sp>
        <p:nvSpPr>
          <p:cNvPr id="10" name="页脚占位符 5"/>
          <p:cNvSpPr>
            <a:spLocks noGrp="1"/>
          </p:cNvSpPr>
          <p:nvPr>
            <p:ph type="ftr" sz="quarter" idx="11"/>
          </p:nvPr>
        </p:nvSpPr>
        <p:spPr/>
        <p:txBody>
          <a:bodyPr/>
          <a:lstStyle>
            <a:lvl1pPr>
              <a:defRPr/>
            </a:lvl1pPr>
          </a:lstStyle>
          <a:p>
            <a:pPr>
              <a:defRPr/>
            </a:pPr>
            <a:endParaRPr lang="zh-CN" altLang="en-US"/>
          </a:p>
        </p:txBody>
      </p:sp>
      <p:sp>
        <p:nvSpPr>
          <p:cNvPr id="11" name="灯片编号占位符 6"/>
          <p:cNvSpPr>
            <a:spLocks noGrp="1"/>
          </p:cNvSpPr>
          <p:nvPr>
            <p:ph type="sldNum" sz="quarter" idx="12"/>
          </p:nvPr>
        </p:nvSpPr>
        <p:spPr>
          <a:xfrm>
            <a:off x="25440940" y="40040278"/>
            <a:ext cx="1918900" cy="2300033"/>
          </a:xfrm>
        </p:spPr>
        <p:txBody>
          <a:bodyPr/>
          <a:lstStyle>
            <a:lvl1pPr>
              <a:defRPr/>
            </a:lvl1pPr>
          </a:lstStyle>
          <a:p>
            <a:pPr>
              <a:defRPr/>
            </a:pPr>
            <a:fld id="{7F84116E-A602-47CA-938D-4FE9D7A1BCCE}" type="slidenum">
              <a:rPr lang="zh-CN" altLang="en-US"/>
              <a:pPr>
                <a:defRPr/>
              </a:pPr>
              <a:t>‹#›</a:t>
            </a:fld>
            <a:endParaRPr lang="zh-CN" altLang="en-US"/>
          </a:p>
        </p:txBody>
      </p:sp>
    </p:spTree>
    <p:extLst>
      <p:ext uri="{BB962C8B-B14F-4D97-AF65-F5344CB8AC3E}">
        <p14:creationId xmlns:p14="http://schemas.microsoft.com/office/powerpoint/2010/main" val="1381522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6192CFE7-792F-4CC7-BF04-86DFDFCA354E}"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561946A8-DCBA-4D1B-AF33-FA3B543B7600}" type="slidenum">
              <a:rPr lang="zh-CN" altLang="en-US"/>
              <a:pPr>
                <a:defRPr/>
              </a:pPr>
              <a:t>‹#›</a:t>
            </a:fld>
            <a:endParaRPr lang="zh-CN" altLang="en-US"/>
          </a:p>
        </p:txBody>
      </p:sp>
    </p:spTree>
    <p:extLst>
      <p:ext uri="{BB962C8B-B14F-4D97-AF65-F5344CB8AC3E}">
        <p14:creationId xmlns:p14="http://schemas.microsoft.com/office/powerpoint/2010/main" val="2982047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0880311" y="5760098"/>
            <a:ext cx="6480095" cy="3283048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440021" y="5760098"/>
            <a:ext cx="18960280" cy="328304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9"/>
          <p:cNvSpPr>
            <a:spLocks noGrp="1"/>
          </p:cNvSpPr>
          <p:nvPr>
            <p:ph type="dt" sz="half" idx="10"/>
          </p:nvPr>
        </p:nvSpPr>
        <p:spPr/>
        <p:txBody>
          <a:bodyPr/>
          <a:lstStyle>
            <a:lvl1pPr>
              <a:defRPr/>
            </a:lvl1pPr>
          </a:lstStyle>
          <a:p>
            <a:pPr>
              <a:defRPr/>
            </a:pPr>
            <a:fld id="{8B3C93FE-12B3-4BB1-AABD-58D5670AB154}" type="datetimeFigureOut">
              <a:rPr lang="zh-CN" altLang="en-US"/>
              <a:pPr>
                <a:defRPr/>
              </a:pPr>
              <a:t>2020/9/13</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12A266D1-E727-4039-85E9-8B59889854A6}" type="slidenum">
              <a:rPr lang="zh-CN" altLang="en-US"/>
              <a:pPr>
                <a:defRPr/>
              </a:pPr>
              <a:t>‹#›</a:t>
            </a:fld>
            <a:endParaRPr lang="zh-CN" altLang="en-US"/>
          </a:p>
        </p:txBody>
      </p:sp>
    </p:spTree>
    <p:extLst>
      <p:ext uri="{BB962C8B-B14F-4D97-AF65-F5344CB8AC3E}">
        <p14:creationId xmlns:p14="http://schemas.microsoft.com/office/powerpoint/2010/main" val="316216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65030" y="10770172"/>
            <a:ext cx="24840367" cy="17970262"/>
          </a:xfrm>
        </p:spPr>
        <p:txBody>
          <a:bodyPr anchor="b"/>
          <a:lstStyle>
            <a:lvl1pPr>
              <a:defRPr sz="18898"/>
            </a:lvl1pPr>
          </a:lstStyle>
          <a:p>
            <a:r>
              <a:rPr lang="zh-CN" altLang="en-US"/>
              <a:t>单击此处编辑母版标题样式</a:t>
            </a:r>
            <a:endParaRPr lang="en-US" dirty="0"/>
          </a:p>
        </p:txBody>
      </p:sp>
      <p:sp>
        <p:nvSpPr>
          <p:cNvPr id="3" name="Text Placeholder 2"/>
          <p:cNvSpPr>
            <a:spLocks noGrp="1"/>
          </p:cNvSpPr>
          <p:nvPr>
            <p:ph type="body" idx="1"/>
          </p:nvPr>
        </p:nvSpPr>
        <p:spPr>
          <a:xfrm>
            <a:off x="1965030" y="28910440"/>
            <a:ext cx="24840367" cy="9450136"/>
          </a:xfrm>
        </p:spPr>
        <p:txBody>
          <a:bodyPr/>
          <a:lstStyle>
            <a:lvl1pPr marL="0" indent="0">
              <a:buNone/>
              <a:defRPr sz="7559">
                <a:solidFill>
                  <a:schemeClr val="tx1"/>
                </a:solidFill>
              </a:defRPr>
            </a:lvl1pPr>
            <a:lvl2pPr marL="1440043" indent="0">
              <a:buNone/>
              <a:defRPr sz="6299">
                <a:solidFill>
                  <a:schemeClr val="tx1">
                    <a:tint val="75000"/>
                  </a:schemeClr>
                </a:solidFill>
              </a:defRPr>
            </a:lvl2pPr>
            <a:lvl3pPr marL="2880086" indent="0">
              <a:buNone/>
              <a:defRPr sz="5669">
                <a:solidFill>
                  <a:schemeClr val="tx1">
                    <a:tint val="75000"/>
                  </a:schemeClr>
                </a:solidFill>
              </a:defRPr>
            </a:lvl3pPr>
            <a:lvl4pPr marL="4320129" indent="0">
              <a:buNone/>
              <a:defRPr sz="5040">
                <a:solidFill>
                  <a:schemeClr val="tx1">
                    <a:tint val="75000"/>
                  </a:schemeClr>
                </a:solidFill>
              </a:defRPr>
            </a:lvl4pPr>
            <a:lvl5pPr marL="5760171" indent="0">
              <a:buNone/>
              <a:defRPr sz="5040">
                <a:solidFill>
                  <a:schemeClr val="tx1">
                    <a:tint val="75000"/>
                  </a:schemeClr>
                </a:solidFill>
              </a:defRPr>
            </a:lvl5pPr>
            <a:lvl6pPr marL="7200214" indent="0">
              <a:buNone/>
              <a:defRPr sz="5040">
                <a:solidFill>
                  <a:schemeClr val="tx1">
                    <a:tint val="75000"/>
                  </a:schemeClr>
                </a:solidFill>
              </a:defRPr>
            </a:lvl6pPr>
            <a:lvl7pPr marL="8640257" indent="0">
              <a:buNone/>
              <a:defRPr sz="5040">
                <a:solidFill>
                  <a:schemeClr val="tx1">
                    <a:tint val="75000"/>
                  </a:schemeClr>
                </a:solidFill>
              </a:defRPr>
            </a:lvl7pPr>
            <a:lvl8pPr marL="10080300" indent="0">
              <a:buNone/>
              <a:defRPr sz="5040">
                <a:solidFill>
                  <a:schemeClr val="tx1">
                    <a:tint val="75000"/>
                  </a:schemeClr>
                </a:solidFill>
              </a:defRPr>
            </a:lvl8pPr>
            <a:lvl9pPr marL="11520343" indent="0">
              <a:buNone/>
              <a:defRPr sz="504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48700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80029" y="11500170"/>
            <a:ext cx="12240181" cy="274104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14580215" y="11500170"/>
            <a:ext cx="12240181" cy="274104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54272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983780" y="2300044"/>
            <a:ext cx="24840367"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983784" y="10590160"/>
            <a:ext cx="12183928"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zh-CN" altLang="en-US"/>
              <a:t>编辑母版文本样式</a:t>
            </a:r>
          </a:p>
        </p:txBody>
      </p:sp>
      <p:sp>
        <p:nvSpPr>
          <p:cNvPr id="4" name="Content Placeholder 3"/>
          <p:cNvSpPr>
            <a:spLocks noGrp="1"/>
          </p:cNvSpPr>
          <p:nvPr>
            <p:ph sz="half" idx="2"/>
          </p:nvPr>
        </p:nvSpPr>
        <p:spPr>
          <a:xfrm>
            <a:off x="1983784" y="15780233"/>
            <a:ext cx="12183928" cy="23210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14580217" y="10590160"/>
            <a:ext cx="12243932" cy="5190073"/>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zh-CN" altLang="en-US"/>
              <a:t>编辑母版文本样式</a:t>
            </a:r>
          </a:p>
        </p:txBody>
      </p:sp>
      <p:sp>
        <p:nvSpPr>
          <p:cNvPr id="6" name="Content Placeholder 5"/>
          <p:cNvSpPr>
            <a:spLocks noGrp="1"/>
          </p:cNvSpPr>
          <p:nvPr>
            <p:ph sz="quarter" idx="4"/>
          </p:nvPr>
        </p:nvSpPr>
        <p:spPr>
          <a:xfrm>
            <a:off x="14580217" y="15780233"/>
            <a:ext cx="12243932" cy="23210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414296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13774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251663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zh-CN" altLang="en-US"/>
              <a:t>单击此处编辑母版标题样式</a:t>
            </a:r>
            <a:endParaRPr lang="en-US" dirty="0"/>
          </a:p>
        </p:txBody>
      </p:sp>
      <p:sp>
        <p:nvSpPr>
          <p:cNvPr id="3" name="Content Placeholder 2"/>
          <p:cNvSpPr>
            <a:spLocks noGrp="1"/>
          </p:cNvSpPr>
          <p:nvPr>
            <p:ph idx="1"/>
          </p:nvPr>
        </p:nvSpPr>
        <p:spPr>
          <a:xfrm>
            <a:off x="12243932" y="6220102"/>
            <a:ext cx="14580215" cy="30700453"/>
          </a:xfrm>
        </p:spPr>
        <p:txBody>
          <a:bodyPr/>
          <a:lstStyle>
            <a:lvl1pPr>
              <a:defRPr sz="10079"/>
            </a:lvl1pPr>
            <a:lvl2pPr>
              <a:defRPr sz="8819"/>
            </a:lvl2pPr>
            <a:lvl3pPr>
              <a:defRPr sz="7559"/>
            </a:lvl3pPr>
            <a:lvl4pPr>
              <a:defRPr sz="6299"/>
            </a:lvl4pPr>
            <a:lvl5pPr>
              <a:defRPr sz="6299"/>
            </a:lvl5pPr>
            <a:lvl6pPr>
              <a:defRPr sz="6299"/>
            </a:lvl6pPr>
            <a:lvl7pPr>
              <a:defRPr sz="6299"/>
            </a:lvl7pPr>
            <a:lvl8pPr>
              <a:defRPr sz="6299"/>
            </a:lvl8pPr>
            <a:lvl9pPr>
              <a:defRPr sz="62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34296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83780" y="2880042"/>
            <a:ext cx="9288887" cy="10080149"/>
          </a:xfrm>
        </p:spPr>
        <p:txBody>
          <a:bodyPr anchor="b"/>
          <a:lstStyle>
            <a:lvl1pPr>
              <a:defRPr sz="1007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243932" y="6220102"/>
            <a:ext cx="14580215" cy="30700453"/>
          </a:xfrm>
        </p:spPr>
        <p:txBody>
          <a:bodyPr anchor="t"/>
          <a:lstStyle>
            <a:lvl1pPr marL="0" indent="0">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zh-CN" altLang="en-US"/>
              <a:t>单击图标添加图片</a:t>
            </a:r>
            <a:endParaRPr lang="en-US" dirty="0"/>
          </a:p>
        </p:txBody>
      </p:sp>
      <p:sp>
        <p:nvSpPr>
          <p:cNvPr id="4" name="Text Placeholder 3"/>
          <p:cNvSpPr>
            <a:spLocks noGrp="1"/>
          </p:cNvSpPr>
          <p:nvPr>
            <p:ph type="body" sz="half" idx="2"/>
          </p:nvPr>
        </p:nvSpPr>
        <p:spPr>
          <a:xfrm>
            <a:off x="1983780" y="12960191"/>
            <a:ext cx="9288887" cy="24010358"/>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zh-CN" altLang="en-US"/>
              <a:t>编辑母版文本样式</a:t>
            </a:r>
          </a:p>
        </p:txBody>
      </p:sp>
      <p:sp>
        <p:nvSpPr>
          <p:cNvPr id="5" name="Date Placeholder 4"/>
          <p:cNvSpPr>
            <a:spLocks noGrp="1"/>
          </p:cNvSpPr>
          <p:nvPr>
            <p:ph type="dt" sz="half" idx="10"/>
          </p:nvPr>
        </p:nvSpPr>
        <p:spPr/>
        <p:txBody>
          <a:bodyPr/>
          <a:lstStyle/>
          <a:p>
            <a:fld id="{547C082B-9332-4F8C-BA91-6A4A488EE5E7}" type="datetimeFigureOut">
              <a:rPr lang="zh-CN" altLang="en-US" smtClean="0"/>
              <a:t>2020/9/13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380625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2300044"/>
            <a:ext cx="24840367"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80029" y="11500170"/>
            <a:ext cx="24840367" cy="2741040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980029" y="40040601"/>
            <a:ext cx="6480096" cy="2300034"/>
          </a:xfrm>
          <a:prstGeom prst="rect">
            <a:avLst/>
          </a:prstGeom>
        </p:spPr>
        <p:txBody>
          <a:bodyPr vert="horz" lIns="91440" tIns="45720" rIns="91440" bIns="45720" rtlCol="0" anchor="ctr"/>
          <a:lstStyle>
            <a:lvl1pPr algn="l">
              <a:defRPr sz="3780">
                <a:solidFill>
                  <a:schemeClr val="tx1">
                    <a:tint val="75000"/>
                  </a:schemeClr>
                </a:solidFill>
              </a:defRPr>
            </a:lvl1pPr>
          </a:lstStyle>
          <a:p>
            <a:fld id="{547C082B-9332-4F8C-BA91-6A4A488EE5E7}" type="datetimeFigureOut">
              <a:rPr lang="zh-CN" altLang="en-US" smtClean="0"/>
              <a:t>2020/9/13</a:t>
            </a:fld>
            <a:endParaRPr lang="zh-CN" altLang="en-US"/>
          </a:p>
        </p:txBody>
      </p:sp>
      <p:sp>
        <p:nvSpPr>
          <p:cNvPr id="5" name="Footer Placeholder 4"/>
          <p:cNvSpPr>
            <a:spLocks noGrp="1"/>
          </p:cNvSpPr>
          <p:nvPr>
            <p:ph type="ftr" sz="quarter" idx="3"/>
          </p:nvPr>
        </p:nvSpPr>
        <p:spPr>
          <a:xfrm>
            <a:off x="9540141" y="40040601"/>
            <a:ext cx="9720143" cy="2300034"/>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0340300" y="40040601"/>
            <a:ext cx="6480096" cy="2300034"/>
          </a:xfrm>
          <a:prstGeom prst="rect">
            <a:avLst/>
          </a:prstGeom>
        </p:spPr>
        <p:txBody>
          <a:bodyPr vert="horz" lIns="91440" tIns="45720" rIns="91440" bIns="45720" rtlCol="0" anchor="ctr"/>
          <a:lstStyle>
            <a:lvl1pPr algn="r">
              <a:defRPr sz="3780">
                <a:solidFill>
                  <a:schemeClr val="tx1">
                    <a:tint val="75000"/>
                  </a:schemeClr>
                </a:solidFill>
              </a:defRPr>
            </a:lvl1pPr>
          </a:lstStyle>
          <a:p>
            <a:fld id="{4AAB3232-A666-4B01-B434-8716F6AAD7A5}" type="slidenum">
              <a:rPr lang="zh-CN" altLang="en-US" smtClean="0"/>
              <a:t>‹#›</a:t>
            </a:fld>
            <a:endParaRPr lang="zh-CN" altLang="en-US"/>
          </a:p>
        </p:txBody>
      </p:sp>
    </p:spTree>
    <p:extLst>
      <p:ext uri="{BB962C8B-B14F-4D97-AF65-F5344CB8AC3E}">
        <p14:creationId xmlns:p14="http://schemas.microsoft.com/office/powerpoint/2010/main" val="10463924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80086" rtl="0" eaLnBrk="1" latinLnBrk="0" hangingPunct="1">
        <a:lnSpc>
          <a:spcPct val="90000"/>
        </a:lnSpc>
        <a:spcBef>
          <a:spcPct val="0"/>
        </a:spcBef>
        <a:buNone/>
        <a:defRPr sz="13859" kern="1200">
          <a:solidFill>
            <a:schemeClr val="tx1"/>
          </a:solidFill>
          <a:latin typeface="+mj-lt"/>
          <a:ea typeface="+mj-ea"/>
          <a:cs typeface="+mj-cs"/>
        </a:defRPr>
      </a:lvl1pPr>
    </p:titleStyle>
    <p:bodyStyle>
      <a:lvl1pPr marL="720021" indent="-720021" algn="l" defTabSz="2880086" rtl="0" eaLnBrk="1" latinLnBrk="0" hangingPunct="1">
        <a:lnSpc>
          <a:spcPct val="90000"/>
        </a:lnSpc>
        <a:spcBef>
          <a:spcPts val="3150"/>
        </a:spcBef>
        <a:buFont typeface="Arial" panose="020B0604020202020204" pitchFamily="34" charset="0"/>
        <a:buChar char="•"/>
        <a:defRPr sz="8819" kern="1200">
          <a:solidFill>
            <a:schemeClr val="tx1"/>
          </a:solidFill>
          <a:latin typeface="+mn-lt"/>
          <a:ea typeface="+mn-ea"/>
          <a:cs typeface="+mn-cs"/>
        </a:defRPr>
      </a:lvl1pPr>
      <a:lvl2pPr marL="2160064" indent="-720021" algn="l" defTabSz="2880086" rtl="0" eaLnBrk="1" latinLnBrk="0" hangingPunct="1">
        <a:lnSpc>
          <a:spcPct val="90000"/>
        </a:lnSpc>
        <a:spcBef>
          <a:spcPts val="1575"/>
        </a:spcBef>
        <a:buFont typeface="Arial" panose="020B0604020202020204" pitchFamily="34" charset="0"/>
        <a:buChar char="•"/>
        <a:defRPr sz="7559" kern="1200">
          <a:solidFill>
            <a:schemeClr val="tx1"/>
          </a:solidFill>
          <a:latin typeface="+mn-lt"/>
          <a:ea typeface="+mn-ea"/>
          <a:cs typeface="+mn-cs"/>
        </a:defRPr>
      </a:lvl2pPr>
      <a:lvl3pPr marL="3600107" indent="-720021" algn="l" defTabSz="2880086" rtl="0" eaLnBrk="1" latinLnBrk="0" hangingPunct="1">
        <a:lnSpc>
          <a:spcPct val="90000"/>
        </a:lnSpc>
        <a:spcBef>
          <a:spcPts val="1575"/>
        </a:spcBef>
        <a:buFont typeface="Arial" panose="020B0604020202020204" pitchFamily="34" charset="0"/>
        <a:buChar char="•"/>
        <a:defRPr sz="6299" kern="1200">
          <a:solidFill>
            <a:schemeClr val="tx1"/>
          </a:solidFill>
          <a:latin typeface="+mn-lt"/>
          <a:ea typeface="+mn-ea"/>
          <a:cs typeface="+mn-cs"/>
        </a:defRPr>
      </a:lvl3pPr>
      <a:lvl4pPr marL="5040150"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4pPr>
      <a:lvl5pPr marL="6480193"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5pPr>
      <a:lvl6pPr marL="7920236"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6pPr>
      <a:lvl7pPr marL="9360278"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7pPr>
      <a:lvl8pPr marL="10800321"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8pPr>
      <a:lvl9pPr marL="12240364" indent="-720021" algn="l" defTabSz="2880086" rtl="0"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9pPr>
    </p:bodyStyle>
    <p:otherStyle>
      <a:defPPr>
        <a:defRPr lang="en-US"/>
      </a:defPPr>
      <a:lvl1pPr marL="0" algn="l" defTabSz="2880086" rtl="0" eaLnBrk="1" latinLnBrk="0" hangingPunct="1">
        <a:defRPr sz="5669" kern="1200">
          <a:solidFill>
            <a:schemeClr val="tx1"/>
          </a:solidFill>
          <a:latin typeface="+mn-lt"/>
          <a:ea typeface="+mn-ea"/>
          <a:cs typeface="+mn-cs"/>
        </a:defRPr>
      </a:lvl1pPr>
      <a:lvl2pPr marL="1440043" algn="l" defTabSz="2880086" rtl="0" eaLnBrk="1" latinLnBrk="0" hangingPunct="1">
        <a:defRPr sz="5669" kern="1200">
          <a:solidFill>
            <a:schemeClr val="tx1"/>
          </a:solidFill>
          <a:latin typeface="+mn-lt"/>
          <a:ea typeface="+mn-ea"/>
          <a:cs typeface="+mn-cs"/>
        </a:defRPr>
      </a:lvl2pPr>
      <a:lvl3pPr marL="2880086" algn="l" defTabSz="2880086" rtl="0" eaLnBrk="1" latinLnBrk="0" hangingPunct="1">
        <a:defRPr sz="5669" kern="1200">
          <a:solidFill>
            <a:schemeClr val="tx1"/>
          </a:solidFill>
          <a:latin typeface="+mn-lt"/>
          <a:ea typeface="+mn-ea"/>
          <a:cs typeface="+mn-cs"/>
        </a:defRPr>
      </a:lvl3pPr>
      <a:lvl4pPr marL="4320129" algn="l" defTabSz="2880086" rtl="0" eaLnBrk="1" latinLnBrk="0" hangingPunct="1">
        <a:defRPr sz="5669" kern="1200">
          <a:solidFill>
            <a:schemeClr val="tx1"/>
          </a:solidFill>
          <a:latin typeface="+mn-lt"/>
          <a:ea typeface="+mn-ea"/>
          <a:cs typeface="+mn-cs"/>
        </a:defRPr>
      </a:lvl4pPr>
      <a:lvl5pPr marL="5760171" algn="l" defTabSz="2880086" rtl="0" eaLnBrk="1" latinLnBrk="0" hangingPunct="1">
        <a:defRPr sz="5669" kern="1200">
          <a:solidFill>
            <a:schemeClr val="tx1"/>
          </a:solidFill>
          <a:latin typeface="+mn-lt"/>
          <a:ea typeface="+mn-ea"/>
          <a:cs typeface="+mn-cs"/>
        </a:defRPr>
      </a:lvl5pPr>
      <a:lvl6pPr marL="7200214" algn="l" defTabSz="2880086" rtl="0" eaLnBrk="1" latinLnBrk="0" hangingPunct="1">
        <a:defRPr sz="5669" kern="1200">
          <a:solidFill>
            <a:schemeClr val="tx1"/>
          </a:solidFill>
          <a:latin typeface="+mn-lt"/>
          <a:ea typeface="+mn-ea"/>
          <a:cs typeface="+mn-cs"/>
        </a:defRPr>
      </a:lvl6pPr>
      <a:lvl7pPr marL="8640257" algn="l" defTabSz="2880086" rtl="0" eaLnBrk="1" latinLnBrk="0" hangingPunct="1">
        <a:defRPr sz="5669" kern="1200">
          <a:solidFill>
            <a:schemeClr val="tx1"/>
          </a:solidFill>
          <a:latin typeface="+mn-lt"/>
          <a:ea typeface="+mn-ea"/>
          <a:cs typeface="+mn-cs"/>
        </a:defRPr>
      </a:lvl7pPr>
      <a:lvl8pPr marL="10080300" algn="l" defTabSz="2880086" rtl="0" eaLnBrk="1" latinLnBrk="0" hangingPunct="1">
        <a:defRPr sz="5669" kern="1200">
          <a:solidFill>
            <a:schemeClr val="tx1"/>
          </a:solidFill>
          <a:latin typeface="+mn-lt"/>
          <a:ea typeface="+mn-ea"/>
          <a:cs typeface="+mn-cs"/>
        </a:defRPr>
      </a:lvl8pPr>
      <a:lvl9pPr marL="11520343" algn="l" defTabSz="2880086" rtl="0" eaLnBrk="1" latinLnBrk="0" hangingPunct="1">
        <a:defRPr sz="566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任意多边形 6"/>
          <p:cNvSpPr>
            <a:spLocks/>
          </p:cNvSpPr>
          <p:nvPr/>
        </p:nvSpPr>
        <p:spPr bwMode="auto">
          <a:xfrm>
            <a:off x="-29631" y="-44444"/>
            <a:ext cx="28859686" cy="655882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dirty="0">
              <a:latin typeface="+mn-lt"/>
              <a:ea typeface="+mn-ea"/>
            </a:endParaRPr>
          </a:p>
        </p:txBody>
      </p:sp>
      <p:sp>
        <p:nvSpPr>
          <p:cNvPr id="8" name="任意多边形 7"/>
          <p:cNvSpPr>
            <a:spLocks/>
          </p:cNvSpPr>
          <p:nvPr/>
        </p:nvSpPr>
        <p:spPr bwMode="auto">
          <a:xfrm>
            <a:off x="13800557" y="-44444"/>
            <a:ext cx="14999868" cy="4019107"/>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lIns="432054" tIns="216027" rIns="432054" bIns="216027"/>
          <a:lstStyle/>
          <a:p>
            <a:pPr defTabSz="4319235" eaLnBrk="1" fontAlgn="auto" hangingPunct="1">
              <a:spcBef>
                <a:spcPts val="0"/>
              </a:spcBef>
              <a:spcAft>
                <a:spcPts val="0"/>
              </a:spcAft>
              <a:defRPr/>
            </a:pPr>
            <a:endParaRPr lang="en-US" sz="8500">
              <a:latin typeface="+mn-lt"/>
              <a:ea typeface="+mn-ea"/>
            </a:endParaRPr>
          </a:p>
        </p:txBody>
      </p:sp>
      <p:sp>
        <p:nvSpPr>
          <p:cNvPr id="1028" name="标题占位符 8"/>
          <p:cNvSpPr>
            <a:spLocks noGrp="1"/>
          </p:cNvSpPr>
          <p:nvPr>
            <p:ph type="title"/>
          </p:nvPr>
        </p:nvSpPr>
        <p:spPr bwMode="auto">
          <a:xfrm>
            <a:off x="1440586" y="4434986"/>
            <a:ext cx="25919254" cy="720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216027" rIns="0" bIns="0" numCol="1" anchor="b" anchorCtr="0" compatLnSpc="1">
            <a:prstTxWarp prst="textNoShape">
              <a:avLst/>
            </a:prstTxWarp>
          </a:bodyPr>
          <a:lstStyle/>
          <a:p>
            <a:pPr lvl="0"/>
            <a:r>
              <a:rPr lang="zh-CN" altLang="en-US"/>
              <a:t>单击此处编辑母版标题样式</a:t>
            </a:r>
            <a:endParaRPr lang="en-US" altLang="zh-CN"/>
          </a:p>
        </p:txBody>
      </p:sp>
      <p:sp>
        <p:nvSpPr>
          <p:cNvPr id="1029" name="文本占位符 29"/>
          <p:cNvSpPr>
            <a:spLocks noGrp="1"/>
          </p:cNvSpPr>
          <p:nvPr>
            <p:ph type="body" idx="1"/>
          </p:nvPr>
        </p:nvSpPr>
        <p:spPr bwMode="auto">
          <a:xfrm>
            <a:off x="1440586" y="12192248"/>
            <a:ext cx="25919254" cy="2764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54" tIns="216027" rIns="432054" bIns="216027"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1440588" y="40040278"/>
            <a:ext cx="6718970" cy="2300033"/>
          </a:xfrm>
          <a:prstGeom prst="rect">
            <a:avLst/>
          </a:prstGeom>
        </p:spPr>
        <p:txBody>
          <a:bodyPr vert="horz" lIns="0" tIns="0" rIns="0" bIns="0" anchor="b"/>
          <a:lstStyle>
            <a:lvl1pPr algn="l" defTabSz="4319235" eaLnBrk="1" fontAlgn="auto" latinLnBrk="0" hangingPunct="1">
              <a:spcBef>
                <a:spcPts val="0"/>
              </a:spcBef>
              <a:spcAft>
                <a:spcPts val="0"/>
              </a:spcAft>
              <a:defRPr kumimoji="0" sz="5700">
                <a:solidFill>
                  <a:schemeClr val="tx2">
                    <a:shade val="90000"/>
                  </a:schemeClr>
                </a:solidFill>
                <a:latin typeface="+mn-lt"/>
                <a:ea typeface="+mn-ea"/>
              </a:defRPr>
            </a:lvl1pPr>
          </a:lstStyle>
          <a:p>
            <a:pPr>
              <a:defRPr/>
            </a:pPr>
            <a:fld id="{B95A2575-E4A8-44CC-A0C0-EF344C05B67A}" type="datetimeFigureOut">
              <a:rPr lang="zh-CN" altLang="en-US"/>
              <a:pPr>
                <a:defRPr/>
              </a:pPr>
              <a:t>2020/9/13</a:t>
            </a:fld>
            <a:endParaRPr lang="zh-CN" altLang="en-US"/>
          </a:p>
        </p:txBody>
      </p:sp>
      <p:sp>
        <p:nvSpPr>
          <p:cNvPr id="22" name="页脚占位符 21"/>
          <p:cNvSpPr>
            <a:spLocks noGrp="1"/>
          </p:cNvSpPr>
          <p:nvPr>
            <p:ph type="ftr" sz="quarter" idx="3"/>
          </p:nvPr>
        </p:nvSpPr>
        <p:spPr>
          <a:xfrm>
            <a:off x="8399419" y="40040278"/>
            <a:ext cx="10561002" cy="2300033"/>
          </a:xfrm>
          <a:prstGeom prst="rect">
            <a:avLst/>
          </a:prstGeom>
        </p:spPr>
        <p:txBody>
          <a:bodyPr vert="horz" lIns="0" tIns="0" rIns="0" bIns="0" anchor="b"/>
          <a:lstStyle>
            <a:lvl1pPr algn="l" defTabSz="4319235" eaLnBrk="1" fontAlgn="auto" latinLnBrk="0" hangingPunct="1">
              <a:spcBef>
                <a:spcPts val="0"/>
              </a:spcBef>
              <a:spcAft>
                <a:spcPts val="0"/>
              </a:spcAft>
              <a:defRPr kumimoji="0" sz="5700">
                <a:solidFill>
                  <a:schemeClr val="tx2">
                    <a:shade val="90000"/>
                  </a:schemeClr>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24959804" y="40040278"/>
            <a:ext cx="2400036" cy="2300033"/>
          </a:xfrm>
          <a:prstGeom prst="rect">
            <a:avLst/>
          </a:prstGeom>
        </p:spPr>
        <p:txBody>
          <a:bodyPr vert="horz" wrap="square" lIns="0" tIns="0" rIns="0" bIns="0" numCol="1" anchor="b" anchorCtr="0" compatLnSpc="1">
            <a:prstTxWarp prst="textNoShape">
              <a:avLst/>
            </a:prstTxWarp>
          </a:bodyPr>
          <a:lstStyle>
            <a:lvl1pPr algn="r" eaLnBrk="1" hangingPunct="1">
              <a:defRPr sz="5700">
                <a:solidFill>
                  <a:srgbClr val="045C75"/>
                </a:solidFill>
                <a:latin typeface="Constantia" pitchFamily="18" charset="0"/>
              </a:defRPr>
            </a:lvl1pPr>
          </a:lstStyle>
          <a:p>
            <a:pPr>
              <a:defRPr/>
            </a:pPr>
            <a:fld id="{9FA99AFD-B812-4BE4-904D-3E6D0146673F}" type="slidenum">
              <a:rPr lang="zh-CN" altLang="en-US"/>
              <a:pPr>
                <a:defRPr/>
              </a:pPr>
              <a:t>‹#›</a:t>
            </a:fld>
            <a:endParaRPr lang="zh-CN" altLang="en-US"/>
          </a:p>
        </p:txBody>
      </p:sp>
      <p:grpSp>
        <p:nvGrpSpPr>
          <p:cNvPr id="1033" name="组合 1"/>
          <p:cNvGrpSpPr>
            <a:grpSpLocks/>
          </p:cNvGrpSpPr>
          <p:nvPr/>
        </p:nvGrpSpPr>
        <p:grpSpPr bwMode="auto">
          <a:xfrm>
            <a:off x="-59258" y="1274625"/>
            <a:ext cx="28914713" cy="4090536"/>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defTabSz="4319235" eaLnBrk="1" fontAlgn="auto" hangingPunct="1">
                <a:spcBef>
                  <a:spcPts val="0"/>
                </a:spcBef>
                <a:spcAft>
                  <a:spcPts val="0"/>
                </a:spcAft>
                <a:defRPr/>
              </a:pPr>
              <a:endParaRPr lang="en-US" sz="8500">
                <a:latin typeface="+mn-lt"/>
                <a:ea typeface="+mn-ea"/>
              </a:endParaRPr>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defTabSz="4319235" eaLnBrk="1" fontAlgn="auto" hangingPunct="1">
                <a:spcBef>
                  <a:spcPts val="0"/>
                </a:spcBef>
                <a:spcAft>
                  <a:spcPts val="0"/>
                </a:spcAft>
                <a:defRPr/>
              </a:pPr>
              <a:endParaRPr lang="en-US" sz="8500">
                <a:latin typeface="+mn-lt"/>
                <a:ea typeface="+mn-ea"/>
              </a:endParaRPr>
            </a:p>
          </p:txBody>
        </p:sp>
      </p:grpSp>
    </p:spTree>
    <p:extLst>
      <p:ext uri="{BB962C8B-B14F-4D97-AF65-F5344CB8AC3E}">
        <p14:creationId xmlns:p14="http://schemas.microsoft.com/office/powerpoint/2010/main" val="17723325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23600" kern="1200">
          <a:solidFill>
            <a:schemeClr val="tx2"/>
          </a:solidFill>
          <a:latin typeface="+mj-lt"/>
          <a:ea typeface="+mj-ea"/>
          <a:cs typeface="+mj-cs"/>
        </a:defRPr>
      </a:lvl1pPr>
      <a:lvl2pPr algn="l" rtl="0" eaLnBrk="0" fontAlgn="base" hangingPunct="0">
        <a:spcBef>
          <a:spcPct val="0"/>
        </a:spcBef>
        <a:spcAft>
          <a:spcPct val="0"/>
        </a:spcAft>
        <a:defRPr sz="23600">
          <a:solidFill>
            <a:schemeClr val="tx2"/>
          </a:solidFill>
          <a:latin typeface="Calibri" pitchFamily="34" charset="0"/>
          <a:ea typeface="隶书" pitchFamily="49" charset="-122"/>
        </a:defRPr>
      </a:lvl2pPr>
      <a:lvl3pPr algn="l" rtl="0" eaLnBrk="0" fontAlgn="base" hangingPunct="0">
        <a:spcBef>
          <a:spcPct val="0"/>
        </a:spcBef>
        <a:spcAft>
          <a:spcPct val="0"/>
        </a:spcAft>
        <a:defRPr sz="23600">
          <a:solidFill>
            <a:schemeClr val="tx2"/>
          </a:solidFill>
          <a:latin typeface="Calibri" pitchFamily="34" charset="0"/>
          <a:ea typeface="隶书" pitchFamily="49" charset="-122"/>
        </a:defRPr>
      </a:lvl3pPr>
      <a:lvl4pPr algn="l" rtl="0" eaLnBrk="0" fontAlgn="base" hangingPunct="0">
        <a:spcBef>
          <a:spcPct val="0"/>
        </a:spcBef>
        <a:spcAft>
          <a:spcPct val="0"/>
        </a:spcAft>
        <a:defRPr sz="23600">
          <a:solidFill>
            <a:schemeClr val="tx2"/>
          </a:solidFill>
          <a:latin typeface="Calibri" pitchFamily="34" charset="0"/>
          <a:ea typeface="隶书" pitchFamily="49" charset="-122"/>
        </a:defRPr>
      </a:lvl4pPr>
      <a:lvl5pPr algn="l" rtl="0" eaLnBrk="0" fontAlgn="base" hangingPunct="0">
        <a:spcBef>
          <a:spcPct val="0"/>
        </a:spcBef>
        <a:spcAft>
          <a:spcPct val="0"/>
        </a:spcAft>
        <a:defRPr sz="23600">
          <a:solidFill>
            <a:schemeClr val="tx2"/>
          </a:solidFill>
          <a:latin typeface="Calibri" pitchFamily="34" charset="0"/>
          <a:ea typeface="隶书" pitchFamily="49" charset="-122"/>
        </a:defRPr>
      </a:lvl5pPr>
      <a:lvl6pPr marL="457190" algn="l" rtl="0" fontAlgn="base">
        <a:spcBef>
          <a:spcPct val="0"/>
        </a:spcBef>
        <a:spcAft>
          <a:spcPct val="0"/>
        </a:spcAft>
        <a:defRPr sz="23600">
          <a:solidFill>
            <a:schemeClr val="tx2"/>
          </a:solidFill>
          <a:latin typeface="Calibri" pitchFamily="34" charset="0"/>
          <a:ea typeface="隶书" pitchFamily="49" charset="-122"/>
        </a:defRPr>
      </a:lvl6pPr>
      <a:lvl7pPr marL="914380" algn="l" rtl="0" fontAlgn="base">
        <a:spcBef>
          <a:spcPct val="0"/>
        </a:spcBef>
        <a:spcAft>
          <a:spcPct val="0"/>
        </a:spcAft>
        <a:defRPr sz="23600">
          <a:solidFill>
            <a:schemeClr val="tx2"/>
          </a:solidFill>
          <a:latin typeface="Calibri" pitchFamily="34" charset="0"/>
          <a:ea typeface="隶书" pitchFamily="49" charset="-122"/>
        </a:defRPr>
      </a:lvl7pPr>
      <a:lvl8pPr marL="1371570" algn="l" rtl="0" fontAlgn="base">
        <a:spcBef>
          <a:spcPct val="0"/>
        </a:spcBef>
        <a:spcAft>
          <a:spcPct val="0"/>
        </a:spcAft>
        <a:defRPr sz="23600">
          <a:solidFill>
            <a:schemeClr val="tx2"/>
          </a:solidFill>
          <a:latin typeface="Calibri" pitchFamily="34" charset="0"/>
          <a:ea typeface="隶书" pitchFamily="49" charset="-122"/>
        </a:defRPr>
      </a:lvl8pPr>
      <a:lvl9pPr marL="1828759" algn="l" rtl="0" fontAlgn="base">
        <a:spcBef>
          <a:spcPct val="0"/>
        </a:spcBef>
        <a:spcAft>
          <a:spcPct val="0"/>
        </a:spcAft>
        <a:defRPr sz="23600">
          <a:solidFill>
            <a:schemeClr val="tx2"/>
          </a:solidFill>
          <a:latin typeface="Calibri" pitchFamily="34" charset="0"/>
          <a:ea typeface="隶书" pitchFamily="49" charset="-122"/>
        </a:defRPr>
      </a:lvl9pPr>
    </p:titleStyle>
    <p:bodyStyle>
      <a:lvl1pPr marL="1295372" indent="-1295372" algn="l" rtl="0" eaLnBrk="0" fontAlgn="base" hangingPunct="0">
        <a:spcBef>
          <a:spcPct val="20000"/>
        </a:spcBef>
        <a:spcAft>
          <a:spcPct val="0"/>
        </a:spcAft>
        <a:buClr>
          <a:srgbClr val="0BD0D9"/>
        </a:buClr>
        <a:buSzPct val="95000"/>
        <a:buFont typeface="Wingdings 2" pitchFamily="18" charset="2"/>
        <a:buChar char=""/>
        <a:defRPr sz="12300" kern="1200">
          <a:solidFill>
            <a:schemeClr val="tx1"/>
          </a:solidFill>
          <a:latin typeface="+mn-lt"/>
          <a:ea typeface="+mn-ea"/>
          <a:cs typeface="+mn-cs"/>
        </a:defRPr>
      </a:lvl1pPr>
      <a:lvl2pPr marL="3024120" indent="-1165199" algn="l" rtl="0" eaLnBrk="0" fontAlgn="base" hangingPunct="0">
        <a:spcBef>
          <a:spcPct val="20000"/>
        </a:spcBef>
        <a:spcAft>
          <a:spcPct val="0"/>
        </a:spcAft>
        <a:buClr>
          <a:schemeClr val="accent1"/>
        </a:buClr>
        <a:buSzPct val="85000"/>
        <a:buFont typeface="Wingdings 2" pitchFamily="18" charset="2"/>
        <a:buChar char=""/>
        <a:defRPr sz="11299" kern="1200">
          <a:solidFill>
            <a:schemeClr val="tx1"/>
          </a:solidFill>
          <a:latin typeface="+mn-lt"/>
          <a:ea typeface="+mn-ea"/>
          <a:cs typeface="+mn-cs"/>
        </a:defRPr>
      </a:lvl2pPr>
      <a:lvl3pPr marL="4319492" indent="-1165199" algn="l" rtl="0" eaLnBrk="0" fontAlgn="base" hangingPunct="0">
        <a:spcBef>
          <a:spcPct val="20000"/>
        </a:spcBef>
        <a:spcAft>
          <a:spcPct val="0"/>
        </a:spcAft>
        <a:buClr>
          <a:schemeClr val="accent2"/>
        </a:buClr>
        <a:buSzPct val="70000"/>
        <a:buFont typeface="Wingdings 2" pitchFamily="18" charset="2"/>
        <a:buChar char=""/>
        <a:defRPr sz="9900" kern="1200">
          <a:solidFill>
            <a:schemeClr val="tx1"/>
          </a:solidFill>
          <a:latin typeface="+mn-lt"/>
          <a:ea typeface="+mn-ea"/>
          <a:cs typeface="+mn-cs"/>
        </a:defRPr>
      </a:lvl3pPr>
      <a:lvl4pPr marL="5616451" indent="-992166" algn="l" rtl="0" eaLnBrk="0" fontAlgn="base" hangingPunct="0">
        <a:spcBef>
          <a:spcPct val="20000"/>
        </a:spcBef>
        <a:spcAft>
          <a:spcPct val="0"/>
        </a:spcAft>
        <a:buClr>
          <a:srgbClr val="0BD0D9"/>
        </a:buClr>
        <a:buSzPct val="65000"/>
        <a:buFont typeface="Wingdings 2" pitchFamily="18" charset="2"/>
        <a:buChar char=""/>
        <a:defRPr sz="9500" kern="1200">
          <a:solidFill>
            <a:schemeClr val="tx1"/>
          </a:solidFill>
          <a:latin typeface="+mn-lt"/>
          <a:ea typeface="+mn-ea"/>
          <a:cs typeface="+mn-cs"/>
        </a:defRPr>
      </a:lvl4pPr>
      <a:lvl5pPr marL="6911821" indent="-992166" algn="l" rtl="0" eaLnBrk="0" fontAlgn="base" hangingPunct="0">
        <a:spcBef>
          <a:spcPct val="20000"/>
        </a:spcBef>
        <a:spcAft>
          <a:spcPct val="0"/>
        </a:spcAft>
        <a:buClr>
          <a:srgbClr val="10CF9B"/>
        </a:buClr>
        <a:buSzPct val="65000"/>
        <a:buFont typeface="Wingdings 2" pitchFamily="18" charset="2"/>
        <a:buChar char=""/>
        <a:defRPr sz="9500" kern="1200">
          <a:solidFill>
            <a:schemeClr val="tx1"/>
          </a:solidFill>
          <a:latin typeface="+mn-lt"/>
          <a:ea typeface="+mn-ea"/>
          <a:cs typeface="+mn-cs"/>
        </a:defRPr>
      </a:lvl5pPr>
      <a:lvl6pPr marL="8208843" indent="-993702" algn="l" rtl="0" eaLnBrk="1" latinLnBrk="0" hangingPunct="1">
        <a:spcBef>
          <a:spcPct val="20000"/>
        </a:spcBef>
        <a:buClr>
          <a:schemeClr val="accent5"/>
        </a:buClr>
        <a:buSzPct val="80000"/>
        <a:buFont typeface="Wingdings 2"/>
        <a:buChar char=""/>
        <a:defRPr kumimoji="0" sz="8500" kern="1200">
          <a:solidFill>
            <a:schemeClr val="tx1"/>
          </a:solidFill>
          <a:latin typeface="+mn-lt"/>
          <a:ea typeface="+mn-ea"/>
          <a:cs typeface="+mn-cs"/>
        </a:defRPr>
      </a:lvl6pPr>
      <a:lvl7pPr marL="9072932" indent="-864088" algn="l" rtl="0" eaLnBrk="1" latinLnBrk="0" hangingPunct="1">
        <a:spcBef>
          <a:spcPct val="20000"/>
        </a:spcBef>
        <a:buClr>
          <a:schemeClr val="accent6"/>
        </a:buClr>
        <a:buSzPct val="80000"/>
        <a:buFont typeface="Wingdings 2"/>
        <a:buChar char=""/>
        <a:defRPr kumimoji="0" sz="7600" kern="1200" baseline="0">
          <a:solidFill>
            <a:schemeClr val="tx1"/>
          </a:solidFill>
          <a:latin typeface="+mn-lt"/>
          <a:ea typeface="+mn-ea"/>
          <a:cs typeface="+mn-cs"/>
        </a:defRPr>
      </a:lvl7pPr>
      <a:lvl8pPr marL="10369064" indent="-864088" algn="l" rtl="0" eaLnBrk="1" latinLnBrk="0" hangingPunct="1">
        <a:spcBef>
          <a:spcPct val="20000"/>
        </a:spcBef>
        <a:buClr>
          <a:schemeClr val="tx2"/>
        </a:buClr>
        <a:buChar char="•"/>
        <a:defRPr kumimoji="0" sz="7600" kern="1200">
          <a:solidFill>
            <a:schemeClr val="tx1"/>
          </a:solidFill>
          <a:latin typeface="+mn-lt"/>
          <a:ea typeface="+mn-ea"/>
          <a:cs typeface="+mn-cs"/>
        </a:defRPr>
      </a:lvl8pPr>
      <a:lvl9pPr marL="11665199" indent="-864088" algn="l" rtl="0" eaLnBrk="1" latinLnBrk="0" hangingPunct="1">
        <a:spcBef>
          <a:spcPct val="20000"/>
        </a:spcBef>
        <a:buClr>
          <a:schemeClr val="tx2"/>
        </a:buClr>
        <a:buFontTx/>
        <a:buChar char="•"/>
        <a:defRPr kumimoji="0" sz="6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60222" algn="l" rtl="0" eaLnBrk="1" latinLnBrk="0" hangingPunct="1">
        <a:defRPr kumimoji="0" kern="1200">
          <a:solidFill>
            <a:schemeClr val="tx1"/>
          </a:solidFill>
          <a:latin typeface="+mn-lt"/>
          <a:ea typeface="+mn-ea"/>
          <a:cs typeface="+mn-cs"/>
        </a:defRPr>
      </a:lvl2pPr>
      <a:lvl3pPr marL="4320444" algn="l" rtl="0" eaLnBrk="1" latinLnBrk="0" hangingPunct="1">
        <a:defRPr kumimoji="0" kern="1200">
          <a:solidFill>
            <a:schemeClr val="tx1"/>
          </a:solidFill>
          <a:latin typeface="+mn-lt"/>
          <a:ea typeface="+mn-ea"/>
          <a:cs typeface="+mn-cs"/>
        </a:defRPr>
      </a:lvl3pPr>
      <a:lvl4pPr marL="6480666" algn="l" rtl="0" eaLnBrk="1" latinLnBrk="0" hangingPunct="1">
        <a:defRPr kumimoji="0" kern="1200">
          <a:solidFill>
            <a:schemeClr val="tx1"/>
          </a:solidFill>
          <a:latin typeface="+mn-lt"/>
          <a:ea typeface="+mn-ea"/>
          <a:cs typeface="+mn-cs"/>
        </a:defRPr>
      </a:lvl4pPr>
      <a:lvl5pPr marL="8640888" algn="l" rtl="0" eaLnBrk="1" latinLnBrk="0" hangingPunct="1">
        <a:defRPr kumimoji="0" kern="1200">
          <a:solidFill>
            <a:schemeClr val="tx1"/>
          </a:solidFill>
          <a:latin typeface="+mn-lt"/>
          <a:ea typeface="+mn-ea"/>
          <a:cs typeface="+mn-cs"/>
        </a:defRPr>
      </a:lvl5pPr>
      <a:lvl6pPr marL="10801110" algn="l" rtl="0" eaLnBrk="1" latinLnBrk="0" hangingPunct="1">
        <a:defRPr kumimoji="0" kern="1200">
          <a:solidFill>
            <a:schemeClr val="tx1"/>
          </a:solidFill>
          <a:latin typeface="+mn-lt"/>
          <a:ea typeface="+mn-ea"/>
          <a:cs typeface="+mn-cs"/>
        </a:defRPr>
      </a:lvl6pPr>
      <a:lvl7pPr marL="12961332" algn="l" rtl="0" eaLnBrk="1" latinLnBrk="0" hangingPunct="1">
        <a:defRPr kumimoji="0" kern="1200">
          <a:solidFill>
            <a:schemeClr val="tx1"/>
          </a:solidFill>
          <a:latin typeface="+mn-lt"/>
          <a:ea typeface="+mn-ea"/>
          <a:cs typeface="+mn-cs"/>
        </a:defRPr>
      </a:lvl7pPr>
      <a:lvl8pPr marL="15121554" algn="l" rtl="0" eaLnBrk="1" latinLnBrk="0" hangingPunct="1">
        <a:defRPr kumimoji="0" kern="1200">
          <a:solidFill>
            <a:schemeClr val="tx1"/>
          </a:solidFill>
          <a:latin typeface="+mn-lt"/>
          <a:ea typeface="+mn-ea"/>
          <a:cs typeface="+mn-cs"/>
        </a:defRPr>
      </a:lvl8pPr>
      <a:lvl9pPr marL="17281776"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9.png"/><Relationship Id="rId3" Type="http://schemas.openxmlformats.org/officeDocument/2006/relationships/audio" Target="../media/media1.m4a"/><Relationship Id="rId7" Type="http://schemas.openxmlformats.org/officeDocument/2006/relationships/image" Target="../media/image3.emf"/><Relationship Id="rId12" Type="http://schemas.openxmlformats.org/officeDocument/2006/relationships/image" Target="../media/image8.png"/><Relationship Id="rId2" Type="http://schemas.microsoft.com/office/2007/relationships/media" Target="../media/media1.m4a"/><Relationship Id="rId1" Type="http://schemas.openxmlformats.org/officeDocument/2006/relationships/vmlDrawing" Target="../drawings/vmlDrawing1.v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xml"/><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7.png"/><Relationship Id="rId3" Type="http://schemas.openxmlformats.org/officeDocument/2006/relationships/notesSlide" Target="../notesSlides/notesSlide2.xml"/><Relationship Id="rId21" Type="http://schemas.openxmlformats.org/officeDocument/2006/relationships/image" Target="../media/image23.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20.png"/><Relationship Id="rId2" Type="http://schemas.openxmlformats.org/officeDocument/2006/relationships/slideLayout" Target="../slideLayouts/slideLayout18.xml"/><Relationship Id="rId16" Type="http://schemas.openxmlformats.org/officeDocument/2006/relationships/image" Target="../media/image19.png"/><Relationship Id="rId20" Type="http://schemas.openxmlformats.org/officeDocument/2006/relationships/image" Target="../media/image22.png"/><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image" Target="../media/image14.PNG"/><Relationship Id="rId24" Type="http://schemas.openxmlformats.org/officeDocument/2006/relationships/image" Target="../media/image26.png"/><Relationship Id="rId5" Type="http://schemas.openxmlformats.org/officeDocument/2006/relationships/oleObject" Target="../embeddings/oleObject2.bin"/><Relationship Id="rId15" Type="http://schemas.openxmlformats.org/officeDocument/2006/relationships/image" Target="../media/image18.pn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160.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4.png"/><Relationship Id="rId2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F3F259-FC92-4AFC-B5B0-D4C4AACE4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72" y="382752"/>
            <a:ext cx="6915351" cy="2273363"/>
          </a:xfrm>
          <a:prstGeom prst="rect">
            <a:avLst/>
          </a:prstGeom>
        </p:spPr>
      </p:pic>
      <p:sp>
        <p:nvSpPr>
          <p:cNvPr id="7" name="Rectangle 2">
            <a:extLst>
              <a:ext uri="{FF2B5EF4-FFF2-40B4-BE49-F238E27FC236}">
                <a16:creationId xmlns:a16="http://schemas.microsoft.com/office/drawing/2014/main" id="{28E0C8FF-8694-4E01-B43D-E04E47F1277D}"/>
              </a:ext>
            </a:extLst>
          </p:cNvPr>
          <p:cNvSpPr txBox="1">
            <a:spLocks noChangeArrowheads="1"/>
          </p:cNvSpPr>
          <p:nvPr/>
        </p:nvSpPr>
        <p:spPr bwMode="auto">
          <a:xfrm>
            <a:off x="2191857" y="2830443"/>
            <a:ext cx="24612600" cy="409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22" tIns="39761" rIns="79522" bIns="39761"/>
          <a:lstStyle/>
          <a:p>
            <a:pPr lvl="0" algn="ctr" defTabSz="4111210" eaLnBrk="0" fontAlgn="base" hangingPunct="0">
              <a:spcBef>
                <a:spcPct val="0"/>
              </a:spcBef>
            </a:pP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基于 </a:t>
            </a:r>
            <a:r>
              <a:rPr lang="en-US" altLang="zh-CN" sz="8000" b="1"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 </a:t>
            </a: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参数的耦合传输线 </a:t>
            </a:r>
            <a:r>
              <a:rPr lang="en-US" altLang="zh-CN" sz="8000" b="1" i="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RLGC </a:t>
            </a:r>
            <a:r>
              <a:rPr lang="zh-CN" altLang="en-US"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参数提取算法</a:t>
            </a:r>
            <a:endParaRPr lang="en-US" altLang="zh-CN" sz="8000" b="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lvl="0" algn="ctr" defTabSz="4111210" eaLnBrk="0" fontAlgn="base" hangingPunct="0">
              <a:spcBef>
                <a:spcPct val="0"/>
              </a:spcBef>
            </a:pPr>
            <a:r>
              <a:rPr kumimoji="0" lang="zh-CN" altLang="en-US" sz="66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危 国锐</a:t>
            </a:r>
            <a:r>
              <a:rPr kumimoji="0" lang="en-US" altLang="zh-CN" sz="6600"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1</a:t>
            </a:r>
            <a:r>
              <a:rPr kumimoji="0" lang="zh-CN" altLang="en-US" sz="66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，夏 彬</a:t>
            </a:r>
            <a:r>
              <a:rPr kumimoji="0" lang="en-US" altLang="zh-CN" sz="6600"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1</a:t>
            </a:r>
            <a:endParaRPr kumimoji="0" lang="en-US" altLang="zh-CN" sz="660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a:p>
            <a:pPr lvl="0" algn="ctr" defTabSz="4111210" eaLnBrk="0" fontAlgn="base" hangingPunct="0">
              <a:spcBef>
                <a:spcPct val="0"/>
              </a:spcBef>
            </a:pPr>
            <a:r>
              <a:rPr lang="en-US" altLang="zh-CN" sz="5400" baseline="30000" dirty="0">
                <a:solidFill>
                  <a:prstClr val="black"/>
                </a:solidFill>
                <a:latin typeface="Times New Roman" pitchFamily="18" charset="0"/>
                <a:ea typeface="宋体" pitchFamily="2" charset="-122"/>
                <a:cs typeface="Times New Roman" pitchFamily="18" charset="0"/>
              </a:rPr>
              <a:t>1</a:t>
            </a:r>
            <a:r>
              <a:rPr lang="zh-CN" altLang="en-US" sz="5400" dirty="0">
                <a:solidFill>
                  <a:prstClr val="black"/>
                </a:solidFill>
                <a:latin typeface="Times New Roman" pitchFamily="18" charset="0"/>
                <a:ea typeface="宋体" pitchFamily="2" charset="-122"/>
                <a:cs typeface="Times New Roman" pitchFamily="18" charset="0"/>
              </a:rPr>
              <a:t>高速电子系统设计与电磁兼容研究教育部重点实验室</a:t>
            </a:r>
            <a:endParaRPr lang="en-US" altLang="zh-CN" sz="5400" dirty="0">
              <a:solidFill>
                <a:prstClr val="black"/>
              </a:solidFill>
              <a:latin typeface="Times New Roman" pitchFamily="18" charset="0"/>
              <a:ea typeface="宋体" pitchFamily="2" charset="-122"/>
              <a:cs typeface="Times New Roman" pitchFamily="18" charset="0"/>
            </a:endParaRPr>
          </a:p>
          <a:p>
            <a:pPr lvl="0" algn="ctr" defTabSz="4111210" eaLnBrk="0" fontAlgn="base" hangingPunct="0">
              <a:spcBef>
                <a:spcPct val="0"/>
              </a:spcBef>
            </a:pPr>
            <a:r>
              <a:rPr lang="zh-CN" altLang="en-US" sz="5400" dirty="0">
                <a:solidFill>
                  <a:prstClr val="black"/>
                </a:solidFill>
                <a:latin typeface="Times New Roman" pitchFamily="18" charset="0"/>
                <a:ea typeface="宋体" pitchFamily="2" charset="-122"/>
                <a:cs typeface="Times New Roman" pitchFamily="18" charset="0"/>
              </a:rPr>
              <a:t>（上海交通大学，上海，</a:t>
            </a:r>
            <a:r>
              <a:rPr lang="en-US" altLang="zh-CN" sz="5400" dirty="0">
                <a:solidFill>
                  <a:prstClr val="black"/>
                </a:solidFill>
                <a:latin typeface="Times New Roman" pitchFamily="18" charset="0"/>
                <a:ea typeface="宋体" pitchFamily="2" charset="-122"/>
                <a:cs typeface="Times New Roman" pitchFamily="18" charset="0"/>
              </a:rPr>
              <a:t>200240</a:t>
            </a:r>
            <a:r>
              <a:rPr lang="zh-CN" altLang="en-US" sz="5400" dirty="0">
                <a:solidFill>
                  <a:prstClr val="black"/>
                </a:solidFill>
                <a:latin typeface="Times New Roman" pitchFamily="18" charset="0"/>
                <a:ea typeface="宋体" pitchFamily="2" charset="-122"/>
                <a:cs typeface="Times New Roman" pitchFamily="18" charset="0"/>
              </a:rPr>
              <a:t>）</a:t>
            </a:r>
            <a:endParaRPr kumimoji="0" lang="zh-CN" altLang="zh-CN" sz="540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8" name="文本框 7">
            <a:extLst>
              <a:ext uri="{FF2B5EF4-FFF2-40B4-BE49-F238E27FC236}">
                <a16:creationId xmlns:a16="http://schemas.microsoft.com/office/drawing/2014/main" id="{9A2A3A9A-1256-49B7-8C0E-E16D02651E4B}"/>
              </a:ext>
            </a:extLst>
          </p:cNvPr>
          <p:cNvSpPr txBox="1"/>
          <p:nvPr/>
        </p:nvSpPr>
        <p:spPr>
          <a:xfrm>
            <a:off x="1211094" y="7154774"/>
            <a:ext cx="12366458" cy="2083506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一、引</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言</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目标</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传统的通用方法</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通用方法的特点</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Arial" panose="020B0604020202020204" pitchFamily="34" charset="0"/>
              <a:buChar char="•"/>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通用性好</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Arial" panose="020B0604020202020204" pitchFamily="34" charset="0"/>
              <a:buChar char="•"/>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但需要特征值分解、排序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lgn="just">
              <a:buFont typeface="Wingdings" panose="05000000000000000000" pitchFamily="2" charset="2"/>
              <a:buChar char="Ø"/>
            </a:pPr>
            <a:r>
              <a:rPr lang="zh-CN" altLang="en-US" sz="6000" b="1" dirty="0">
                <a:latin typeface="Times New Roman" panose="02020603050405020304" pitchFamily="18" charset="0"/>
                <a:ea typeface="宋体" panose="02010600030101010101" pitchFamily="2" charset="-122"/>
                <a:cs typeface="Times New Roman" panose="02020603050405020304" pitchFamily="18" charset="0"/>
              </a:rPr>
              <a:t>本文工作</a:t>
            </a:r>
            <a:endParaRPr lang="en-US" altLang="zh-CN" sz="6000" b="1"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推导了平衡差分线的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S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参数关于其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参数的表达式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2584682" lvl="1" indent="-857250" algn="just">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据此简化了差分线的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参数提取方案</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A06A448-956F-4C06-A99C-77B39B23DB56}"/>
              </a:ext>
            </a:extLst>
          </p:cNvPr>
          <p:cNvPicPr>
            <a:picLocks noChangeAspect="1"/>
          </p:cNvPicPr>
          <p:nvPr/>
        </p:nvPicPr>
        <p:blipFill>
          <a:blip r:embed="rId7"/>
          <a:stretch>
            <a:fillRect/>
          </a:stretch>
        </p:blipFill>
        <p:spPr>
          <a:xfrm>
            <a:off x="1757647" y="13727685"/>
            <a:ext cx="10793033" cy="6767765"/>
          </a:xfrm>
          <a:prstGeom prst="rect">
            <a:avLst/>
          </a:prstGeom>
        </p:spPr>
      </p:pic>
      <p:pic>
        <p:nvPicPr>
          <p:cNvPr id="14" name="图片 13">
            <a:extLst>
              <a:ext uri="{FF2B5EF4-FFF2-40B4-BE49-F238E27FC236}">
                <a16:creationId xmlns:a16="http://schemas.microsoft.com/office/drawing/2014/main" id="{C0E98781-EAC4-4A96-BAFC-46F1A1612018}"/>
              </a:ext>
            </a:extLst>
          </p:cNvPr>
          <p:cNvPicPr>
            <a:picLocks noChangeAspect="1"/>
          </p:cNvPicPr>
          <p:nvPr/>
        </p:nvPicPr>
        <p:blipFill>
          <a:blip r:embed="rId8"/>
          <a:stretch>
            <a:fillRect/>
          </a:stretch>
        </p:blipFill>
        <p:spPr>
          <a:xfrm>
            <a:off x="1757647" y="9855921"/>
            <a:ext cx="10491503" cy="1798120"/>
          </a:xfrm>
          <a:prstGeom prst="rect">
            <a:avLst/>
          </a:prstGeom>
        </p:spPr>
      </p:pic>
      <p:sp>
        <p:nvSpPr>
          <p:cNvPr id="45" name="文本框 44">
            <a:extLst>
              <a:ext uri="{FF2B5EF4-FFF2-40B4-BE49-F238E27FC236}">
                <a16:creationId xmlns:a16="http://schemas.microsoft.com/office/drawing/2014/main" id="{46E66517-F2DD-4943-842A-F108055D7549}"/>
              </a:ext>
            </a:extLst>
          </p:cNvPr>
          <p:cNvSpPr txBox="1"/>
          <p:nvPr/>
        </p:nvSpPr>
        <p:spPr>
          <a:xfrm>
            <a:off x="15222874" y="7154774"/>
            <a:ext cx="12366458" cy="20958045"/>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二、理论推导</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Ø"/>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定义了差分线的偶</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奇模传播常数、特征阻抗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，及它们与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RLGC</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参数间的相互转换</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导出了差分线的混合模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参数关于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的表达式，以线长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l</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和端口参考阻抗 </a:t>
            </a:r>
            <a:r>
              <a:rPr lang="en-US" altLang="zh-CN" sz="6000" i="1" dirty="0">
                <a:latin typeface="Times New Roman" panose="02020603050405020304" pitchFamily="18" charset="0"/>
                <a:ea typeface="宋体" panose="02010600030101010101" pitchFamily="2" charset="-122"/>
                <a:cs typeface="Times New Roman" panose="02020603050405020304" pitchFamily="18" charset="0"/>
              </a:rPr>
              <a:t>Z</a:t>
            </a:r>
            <a:r>
              <a:rPr lang="en-US" altLang="zh-CN" sz="6000" baseline="-25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为参变量</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最终导出了下图所示的参数变换</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7" name="图片 76">
            <a:extLst>
              <a:ext uri="{FF2B5EF4-FFF2-40B4-BE49-F238E27FC236}">
                <a16:creationId xmlns:a16="http://schemas.microsoft.com/office/drawing/2014/main" id="{41060347-7F9B-4862-8DD9-802FD34D5381}"/>
              </a:ext>
            </a:extLst>
          </p:cNvPr>
          <p:cNvPicPr>
            <a:picLocks noChangeAspect="1"/>
          </p:cNvPicPr>
          <p:nvPr/>
        </p:nvPicPr>
        <p:blipFill>
          <a:blip r:embed="rId9"/>
          <a:stretch>
            <a:fillRect/>
          </a:stretch>
        </p:blipFill>
        <p:spPr>
          <a:xfrm>
            <a:off x="21545551" y="489516"/>
            <a:ext cx="6775902" cy="1937999"/>
          </a:xfrm>
          <a:prstGeom prst="rect">
            <a:avLst/>
          </a:prstGeom>
        </p:spPr>
      </p:pic>
      <p:pic>
        <p:nvPicPr>
          <p:cNvPr id="87" name="图片 86">
            <a:extLst>
              <a:ext uri="{FF2B5EF4-FFF2-40B4-BE49-F238E27FC236}">
                <a16:creationId xmlns:a16="http://schemas.microsoft.com/office/drawing/2014/main" id="{D87916FA-2D85-4004-9BC1-E62022A8DD1A}"/>
              </a:ext>
            </a:extLst>
          </p:cNvPr>
          <p:cNvPicPr>
            <a:picLocks noChangeAspect="1"/>
          </p:cNvPicPr>
          <p:nvPr/>
        </p:nvPicPr>
        <p:blipFill>
          <a:blip r:embed="rId10"/>
          <a:stretch>
            <a:fillRect/>
          </a:stretch>
        </p:blipFill>
        <p:spPr>
          <a:xfrm>
            <a:off x="15400421" y="8723803"/>
            <a:ext cx="12140784" cy="10380556"/>
          </a:xfrm>
          <a:prstGeom prst="rect">
            <a:avLst/>
          </a:prstGeom>
        </p:spPr>
      </p:pic>
      <p:grpSp>
        <p:nvGrpSpPr>
          <p:cNvPr id="101" name="组合 100">
            <a:extLst>
              <a:ext uri="{FF2B5EF4-FFF2-40B4-BE49-F238E27FC236}">
                <a16:creationId xmlns:a16="http://schemas.microsoft.com/office/drawing/2014/main" id="{02007276-69C1-451C-82AE-022C5ABB26CB}"/>
              </a:ext>
            </a:extLst>
          </p:cNvPr>
          <p:cNvGrpSpPr/>
          <p:nvPr/>
        </p:nvGrpSpPr>
        <p:grpSpPr>
          <a:xfrm>
            <a:off x="15391315" y="26440527"/>
            <a:ext cx="11979122" cy="1136848"/>
            <a:chOff x="15271000" y="27660872"/>
            <a:chExt cx="11979122" cy="1136848"/>
          </a:xfrm>
        </p:grpSpPr>
        <p:sp>
          <p:nvSpPr>
            <p:cNvPr id="78" name="矩形: 圆角 77">
              <a:extLst>
                <a:ext uri="{FF2B5EF4-FFF2-40B4-BE49-F238E27FC236}">
                  <a16:creationId xmlns:a16="http://schemas.microsoft.com/office/drawing/2014/main" id="{F40D5203-0399-42F8-B95D-F6AB3F6CC5CA}"/>
                </a:ext>
              </a:extLst>
            </p:cNvPr>
            <p:cNvSpPr/>
            <p:nvPr/>
          </p:nvSpPr>
          <p:spPr>
            <a:xfrm>
              <a:off x="15271000" y="2766675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矩形: 圆角 88">
              <a:extLst>
                <a:ext uri="{FF2B5EF4-FFF2-40B4-BE49-F238E27FC236}">
                  <a16:creationId xmlns:a16="http://schemas.microsoft.com/office/drawing/2014/main" id="{CCA2B615-7C69-4653-862B-4D8E9BE2E714}"/>
                </a:ext>
              </a:extLst>
            </p:cNvPr>
            <p:cNvSpPr/>
            <p:nvPr/>
          </p:nvSpPr>
          <p:spPr>
            <a:xfrm>
              <a:off x="18317195" y="27660872"/>
              <a:ext cx="2840536"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圆角 89">
              <a:extLst>
                <a:ext uri="{FF2B5EF4-FFF2-40B4-BE49-F238E27FC236}">
                  <a16:creationId xmlns:a16="http://schemas.microsoft.com/office/drawing/2014/main" id="{80403D99-091A-4AF6-B1C2-EC663281A0E3}"/>
                </a:ext>
              </a:extLst>
            </p:cNvPr>
            <p:cNvSpPr/>
            <p:nvPr/>
          </p:nvSpPr>
          <p:spPr>
            <a:xfrm>
              <a:off x="21917926"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矩形: 圆角 90">
              <a:extLst>
                <a:ext uri="{FF2B5EF4-FFF2-40B4-BE49-F238E27FC236}">
                  <a16:creationId xmlns:a16="http://schemas.microsoft.com/office/drawing/2014/main" id="{84FEAFAA-E1DE-48EB-BF6E-AE6AA59B4B9B}"/>
                </a:ext>
              </a:extLst>
            </p:cNvPr>
            <p:cNvSpPr/>
            <p:nvPr/>
          </p:nvSpPr>
          <p:spPr>
            <a:xfrm>
              <a:off x="24964122"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BC6B2CC-D715-4235-935D-8008217A5AE5}"/>
                </a:ext>
              </a:extLst>
            </p:cNvPr>
            <p:cNvCxnSpPr>
              <a:cxnSpLocks/>
              <a:stCxn id="78" idx="3"/>
              <a:endCxn id="89" idx="1"/>
            </p:cNvCxnSpPr>
            <p:nvPr/>
          </p:nvCxnSpPr>
          <p:spPr>
            <a:xfrm flipV="1">
              <a:off x="17557000" y="28226356"/>
              <a:ext cx="760195" cy="588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56BA278B-91B1-4916-B90D-D1DD54A84787}"/>
                </a:ext>
              </a:extLst>
            </p:cNvPr>
            <p:cNvCxnSpPr>
              <a:cxnSpLocks/>
              <a:stCxn id="90" idx="3"/>
              <a:endCxn id="91" idx="1"/>
            </p:cNvCxnSpPr>
            <p:nvPr/>
          </p:nvCxnSpPr>
          <p:spPr>
            <a:xfrm>
              <a:off x="24203926" y="28226356"/>
              <a:ext cx="760196"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F9CE25DC-0474-404A-97C4-7808F3D7880B}"/>
                </a:ext>
              </a:extLst>
            </p:cNvPr>
            <p:cNvCxnSpPr>
              <a:cxnSpLocks/>
              <a:stCxn id="89" idx="3"/>
              <a:endCxn id="90" idx="1"/>
            </p:cNvCxnSpPr>
            <p:nvPr/>
          </p:nvCxnSpPr>
          <p:spPr>
            <a:xfrm>
              <a:off x="21157731" y="28226356"/>
              <a:ext cx="760195"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2" name="文本框 101">
            <a:extLst>
              <a:ext uri="{FF2B5EF4-FFF2-40B4-BE49-F238E27FC236}">
                <a16:creationId xmlns:a16="http://schemas.microsoft.com/office/drawing/2014/main" id="{C4B25AEB-8F26-4ED8-AE78-B617D89F103E}"/>
              </a:ext>
            </a:extLst>
          </p:cNvPr>
          <p:cNvSpPr txBox="1"/>
          <p:nvPr/>
        </p:nvSpPr>
        <p:spPr>
          <a:xfrm>
            <a:off x="1211095" y="29037077"/>
            <a:ext cx="12366458" cy="760195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三、算法流程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流程图: 过程 102">
            <a:extLst>
              <a:ext uri="{FF2B5EF4-FFF2-40B4-BE49-F238E27FC236}">
                <a16:creationId xmlns:a16="http://schemas.microsoft.com/office/drawing/2014/main" id="{DBF5B90C-5875-4385-BF3F-82AA0006963A}"/>
              </a:ext>
            </a:extLst>
          </p:cNvPr>
          <p:cNvSpPr/>
          <p:nvPr/>
        </p:nvSpPr>
        <p:spPr>
          <a:xfrm>
            <a:off x="1407026" y="30614877"/>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将差分线的单端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参数转换为混合模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p>
        </p:txBody>
      </p:sp>
      <p:sp>
        <p:nvSpPr>
          <p:cNvPr id="104" name="流程图: 过程 103">
            <a:extLst>
              <a:ext uri="{FF2B5EF4-FFF2-40B4-BE49-F238E27FC236}">
                <a16:creationId xmlns:a16="http://schemas.microsoft.com/office/drawing/2014/main" id="{DEC25D79-48F1-4D0E-AAFE-583CEF0D7CE4}"/>
              </a:ext>
            </a:extLst>
          </p:cNvPr>
          <p:cNvSpPr/>
          <p:nvPr/>
        </p:nvSpPr>
        <p:spPr>
          <a:xfrm>
            <a:off x="1407026" y="32764541"/>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lvl="0"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分别由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按</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的方法</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提取</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流程图: 过程 104">
            <a:extLst>
              <a:ext uri="{FF2B5EF4-FFF2-40B4-BE49-F238E27FC236}">
                <a16:creationId xmlns:a16="http://schemas.microsoft.com/office/drawing/2014/main" id="{DDF72B77-FD10-485B-ADD9-5288F4F2F3F0}"/>
              </a:ext>
            </a:extLst>
          </p:cNvPr>
          <p:cNvSpPr/>
          <p:nvPr/>
        </p:nvSpPr>
        <p:spPr>
          <a:xfrm>
            <a:off x="1407026" y="34914205"/>
            <a:ext cx="11974595" cy="1251284"/>
          </a:xfrm>
          <a:prstGeom prst="flowChartProcess">
            <a:avLst/>
          </a:prstGeom>
          <a:ln w="63500"/>
        </p:spPr>
        <p:style>
          <a:lnRef idx="2">
            <a:schemeClr val="accent6"/>
          </a:lnRef>
          <a:fillRef idx="1">
            <a:schemeClr val="lt1"/>
          </a:fillRef>
          <a:effectRef idx="0">
            <a:schemeClr val="accent6"/>
          </a:effectRef>
          <a:fontRef idx="minor">
            <a:schemeClr val="dk1"/>
          </a:fontRef>
        </p:style>
        <p:txBody>
          <a:bodyPr rtlCol="0" anchor="ctr"/>
          <a:lstStyle/>
          <a:p>
            <a:pPr lvl="0" algn="ct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由</a:t>
            </a:r>
            <a:r>
              <a:rPr lang="zh-CN" altLang="en-US"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a:t>
            </a:r>
            <a:r>
              <a:rPr lang="zh-CN" altLang="en-US" sz="48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a:solidFill>
                  <a:prstClr val="black"/>
                </a:solidFill>
                <a:latin typeface="Times New Roman" panose="02020603050405020304" pitchFamily="18" charset="0"/>
                <a:ea typeface="宋体" panose="02010600030101010101" pitchFamily="2" charset="-122"/>
                <a:cs typeface="Times New Roman" panose="02020603050405020304" pitchFamily="18" charset="0"/>
              </a:rPr>
              <a:t>的定义式，计算 </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RLGC </a:t>
            </a:r>
            <a:endParaRPr lang="zh-CN" altLang="en-US"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7" name="直接箭头连接符 106">
            <a:extLst>
              <a:ext uri="{FF2B5EF4-FFF2-40B4-BE49-F238E27FC236}">
                <a16:creationId xmlns:a16="http://schemas.microsoft.com/office/drawing/2014/main" id="{21FB3595-4AC3-4F67-AFB2-CA51D9707BBA}"/>
              </a:ext>
            </a:extLst>
          </p:cNvPr>
          <p:cNvCxnSpPr>
            <a:cxnSpLocks/>
            <a:stCxn id="103" idx="2"/>
            <a:endCxn id="104" idx="0"/>
          </p:cNvCxnSpPr>
          <p:nvPr/>
        </p:nvCxnSpPr>
        <p:spPr>
          <a:xfrm>
            <a:off x="7394324" y="31866161"/>
            <a:ext cx="0" cy="898380"/>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EB57ECA-B7AA-4735-9914-D186F49144CF}"/>
              </a:ext>
            </a:extLst>
          </p:cNvPr>
          <p:cNvCxnSpPr>
            <a:cxnSpLocks/>
            <a:stCxn id="104" idx="2"/>
            <a:endCxn id="105" idx="0"/>
          </p:cNvCxnSpPr>
          <p:nvPr/>
        </p:nvCxnSpPr>
        <p:spPr>
          <a:xfrm>
            <a:off x="7394324" y="34015825"/>
            <a:ext cx="0" cy="898380"/>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DBC60327-DE00-4019-8FC9-067CBD65A891}"/>
              </a:ext>
            </a:extLst>
          </p:cNvPr>
          <p:cNvSpPr txBox="1"/>
          <p:nvPr/>
        </p:nvSpPr>
        <p:spPr>
          <a:xfrm>
            <a:off x="15222872" y="29037077"/>
            <a:ext cx="12366458" cy="10371942"/>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四、仿真结果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marL="857250" indent="-857250">
              <a:buFont typeface="Wingdings" panose="05000000000000000000" pitchFamily="2" charset="2"/>
              <a:buChar char="ü"/>
            </a:pP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提取结果与 </a:t>
            </a:r>
            <a:r>
              <a:rPr lang="en-US" altLang="zh-CN" sz="4800" dirty="0" err="1">
                <a:latin typeface="Times New Roman" panose="02020603050405020304" pitchFamily="18" charset="0"/>
                <a:ea typeface="宋体" panose="02010600030101010101" pitchFamily="2" charset="-122"/>
                <a:cs typeface="Times New Roman" panose="02020603050405020304" pitchFamily="18" charset="0"/>
              </a:rPr>
              <a:t>PowerSI</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对比图</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文本框 116">
            <a:extLst>
              <a:ext uri="{FF2B5EF4-FFF2-40B4-BE49-F238E27FC236}">
                <a16:creationId xmlns:a16="http://schemas.microsoft.com/office/drawing/2014/main" id="{840F24EA-2851-42A3-8444-4340F3C6C7ED}"/>
              </a:ext>
            </a:extLst>
          </p:cNvPr>
          <p:cNvSpPr txBox="1"/>
          <p:nvPr/>
        </p:nvSpPr>
        <p:spPr>
          <a:xfrm>
            <a:off x="1211097" y="37691643"/>
            <a:ext cx="12366458" cy="4831964"/>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五、结论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本文针对</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平衡的耦合传输线</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，导出了一种从</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参数提取</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 </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参数的高效算法</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算法</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避免了特征值分解，故更高效易实现</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pPr marL="685800" indent="-685800" algn="just">
              <a:buFont typeface="Wingdings" panose="05000000000000000000" pitchFamily="2" charset="2"/>
              <a:buChar char="ü"/>
            </a:pP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仿真</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实例</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表明，</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本文</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算法的参数提取</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效果</a:t>
            </a:r>
            <a:r>
              <a:rPr lang="zh-CN" altLang="zh-CN" sz="4800" dirty="0">
                <a:latin typeface="Times New Roman" panose="02020603050405020304" pitchFamily="18" charset="0"/>
                <a:ea typeface="宋体" panose="02010600030101010101" pitchFamily="2" charset="-122"/>
                <a:cs typeface="Times New Roman" panose="02020603050405020304" pitchFamily="18" charset="0"/>
              </a:rPr>
              <a:t>与主流商用软件的一致性很好</a:t>
            </a:r>
            <a:endParaRPr lang="en-US" altLang="zh-CN" sz="4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文本框 117">
            <a:extLst>
              <a:ext uri="{FF2B5EF4-FFF2-40B4-BE49-F238E27FC236}">
                <a16:creationId xmlns:a16="http://schemas.microsoft.com/office/drawing/2014/main" id="{E1EFD85B-FDB3-4B33-B3F8-77228023D358}"/>
              </a:ext>
            </a:extLst>
          </p:cNvPr>
          <p:cNvSpPr txBox="1"/>
          <p:nvPr/>
        </p:nvSpPr>
        <p:spPr>
          <a:xfrm>
            <a:off x="15222873" y="39907634"/>
            <a:ext cx="12366458" cy="2615973"/>
          </a:xfrm>
          <a:prstGeom prst="rect">
            <a:avLst/>
          </a:prstGeom>
          <a:ln w="635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参考文献</a:t>
            </a:r>
            <a:endParaRPr lang="en-US" altLang="zh-CN" sz="48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[1] Eisenstadt W R , </a:t>
            </a:r>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Eo</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Y . S-parameter-based IC interconnect transmission line characterization[J]. IEEE Transactions on Components, Hybrids, and Manufacturing Technology, 1992, 15(4):483-490.</a:t>
            </a:r>
            <a:endParaRPr lang="zh-CN"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流程图: 过程 123">
            <a:extLst>
              <a:ext uri="{FF2B5EF4-FFF2-40B4-BE49-F238E27FC236}">
                <a16:creationId xmlns:a16="http://schemas.microsoft.com/office/drawing/2014/main" id="{EB046778-1A21-4998-B538-3B91DA51CC17}"/>
              </a:ext>
            </a:extLst>
          </p:cNvPr>
          <p:cNvSpPr/>
          <p:nvPr/>
        </p:nvSpPr>
        <p:spPr>
          <a:xfrm>
            <a:off x="1211092" y="7148555"/>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一、引 言</a:t>
            </a:r>
            <a:endParaRPr lang="zh-CN" altLang="en-US" b="1" dirty="0">
              <a:latin typeface="宋体" panose="02010600030101010101" pitchFamily="2" charset="-122"/>
              <a:ea typeface="宋体" panose="02010600030101010101" pitchFamily="2" charset="-122"/>
            </a:endParaRPr>
          </a:p>
        </p:txBody>
      </p:sp>
      <p:sp>
        <p:nvSpPr>
          <p:cNvPr id="125" name="流程图: 过程 124">
            <a:extLst>
              <a:ext uri="{FF2B5EF4-FFF2-40B4-BE49-F238E27FC236}">
                <a16:creationId xmlns:a16="http://schemas.microsoft.com/office/drawing/2014/main" id="{766669EF-76D7-4875-868E-C5564F34AAD0}"/>
              </a:ext>
            </a:extLst>
          </p:cNvPr>
          <p:cNvSpPr/>
          <p:nvPr/>
        </p:nvSpPr>
        <p:spPr>
          <a:xfrm>
            <a:off x="15222874" y="7148555"/>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二、理论推导</a:t>
            </a:r>
          </a:p>
        </p:txBody>
      </p:sp>
      <p:sp>
        <p:nvSpPr>
          <p:cNvPr id="126" name="流程图: 过程 125">
            <a:extLst>
              <a:ext uri="{FF2B5EF4-FFF2-40B4-BE49-F238E27FC236}">
                <a16:creationId xmlns:a16="http://schemas.microsoft.com/office/drawing/2014/main" id="{FBC0DF81-D893-46D0-A0FF-CFCD1B31E9C6}"/>
              </a:ext>
            </a:extLst>
          </p:cNvPr>
          <p:cNvSpPr/>
          <p:nvPr/>
        </p:nvSpPr>
        <p:spPr>
          <a:xfrm>
            <a:off x="1211092" y="29037076"/>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三、算法流程</a:t>
            </a:r>
          </a:p>
        </p:txBody>
      </p:sp>
      <p:sp>
        <p:nvSpPr>
          <p:cNvPr id="127" name="流程图: 过程 126">
            <a:extLst>
              <a:ext uri="{FF2B5EF4-FFF2-40B4-BE49-F238E27FC236}">
                <a16:creationId xmlns:a16="http://schemas.microsoft.com/office/drawing/2014/main" id="{83C2344D-438E-458D-BE86-5EC4652E08B6}"/>
              </a:ext>
            </a:extLst>
          </p:cNvPr>
          <p:cNvSpPr/>
          <p:nvPr/>
        </p:nvSpPr>
        <p:spPr>
          <a:xfrm>
            <a:off x="15222868" y="29037076"/>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四、仿真实例</a:t>
            </a:r>
          </a:p>
        </p:txBody>
      </p:sp>
      <p:sp>
        <p:nvSpPr>
          <p:cNvPr id="128" name="流程图: 过程 127">
            <a:extLst>
              <a:ext uri="{FF2B5EF4-FFF2-40B4-BE49-F238E27FC236}">
                <a16:creationId xmlns:a16="http://schemas.microsoft.com/office/drawing/2014/main" id="{07BF9D3A-08D6-4C9A-832D-259451FEA84F}"/>
              </a:ext>
            </a:extLst>
          </p:cNvPr>
          <p:cNvSpPr/>
          <p:nvPr/>
        </p:nvSpPr>
        <p:spPr>
          <a:xfrm>
            <a:off x="1211094" y="37691643"/>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6000" b="1" dirty="0">
                <a:latin typeface="宋体" panose="02010600030101010101" pitchFamily="2" charset="-122"/>
                <a:ea typeface="宋体" panose="02010600030101010101" pitchFamily="2" charset="-122"/>
              </a:rPr>
              <a:t>五、结 论</a:t>
            </a:r>
          </a:p>
        </p:txBody>
      </p:sp>
      <p:sp>
        <p:nvSpPr>
          <p:cNvPr id="129" name="流程图: 过程 128">
            <a:extLst>
              <a:ext uri="{FF2B5EF4-FFF2-40B4-BE49-F238E27FC236}">
                <a16:creationId xmlns:a16="http://schemas.microsoft.com/office/drawing/2014/main" id="{83D61F58-ED04-4BAF-871B-BED577784D08}"/>
              </a:ext>
            </a:extLst>
          </p:cNvPr>
          <p:cNvSpPr/>
          <p:nvPr/>
        </p:nvSpPr>
        <p:spPr>
          <a:xfrm>
            <a:off x="15222868" y="39907634"/>
            <a:ext cx="12366457" cy="1026405"/>
          </a:xfrm>
          <a:prstGeom prst="flowChartProcess">
            <a:avLst/>
          </a:prstGeom>
          <a:ln w="63500"/>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5400" b="1" dirty="0">
                <a:latin typeface="宋体" panose="02010600030101010101" pitchFamily="2" charset="-122"/>
                <a:ea typeface="宋体" panose="02010600030101010101" pitchFamily="2" charset="-122"/>
              </a:rPr>
              <a:t>参考文献</a:t>
            </a:r>
          </a:p>
        </p:txBody>
      </p:sp>
      <p:pic>
        <p:nvPicPr>
          <p:cNvPr id="130" name="图片 129">
            <a:extLst>
              <a:ext uri="{FF2B5EF4-FFF2-40B4-BE49-F238E27FC236}">
                <a16:creationId xmlns:a16="http://schemas.microsoft.com/office/drawing/2014/main" id="{EDE2D693-0891-41C0-8C1B-91C5BB575EA5}"/>
              </a:ext>
            </a:extLst>
          </p:cNvPr>
          <p:cNvPicPr>
            <a:picLocks noChangeAspect="1"/>
          </p:cNvPicPr>
          <p:nvPr/>
        </p:nvPicPr>
        <p:blipFill>
          <a:blip r:embed="rId11"/>
          <a:stretch>
            <a:fillRect/>
          </a:stretch>
        </p:blipFill>
        <p:spPr>
          <a:xfrm>
            <a:off x="16072096" y="30203845"/>
            <a:ext cx="10668000" cy="8001000"/>
          </a:xfrm>
          <a:prstGeom prst="rect">
            <a:avLst/>
          </a:prstGeom>
        </p:spPr>
      </p:pic>
      <p:pic>
        <p:nvPicPr>
          <p:cNvPr id="135" name="图片 134">
            <a:extLst>
              <a:ext uri="{FF2B5EF4-FFF2-40B4-BE49-F238E27FC236}">
                <a16:creationId xmlns:a16="http://schemas.microsoft.com/office/drawing/2014/main" id="{98F11F1A-024E-4A32-BB52-EF50D4011E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98687" y="4016634"/>
            <a:ext cx="2857500" cy="2857500"/>
          </a:xfrm>
          <a:prstGeom prst="rect">
            <a:avLst/>
          </a:prstGeom>
        </p:spPr>
      </p:pic>
      <p:pic>
        <p:nvPicPr>
          <p:cNvPr id="138" name="音频 137">
            <a:hlinkClick r:id="" action="ppaction://media"/>
            <a:extLst>
              <a:ext uri="{FF2B5EF4-FFF2-40B4-BE49-F238E27FC236}">
                <a16:creationId xmlns:a16="http://schemas.microsoft.com/office/drawing/2014/main" id="{8AABD54A-BBDA-40C9-BFB0-3EC7EC1A2940}"/>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28279725" y="42679938"/>
            <a:ext cx="304800" cy="304800"/>
          </a:xfrm>
          <a:prstGeom prst="rect">
            <a:avLst/>
          </a:prstGeom>
        </p:spPr>
      </p:pic>
    </p:spTree>
    <p:extLst>
      <p:ext uri="{BB962C8B-B14F-4D97-AF65-F5344CB8AC3E}">
        <p14:creationId xmlns:p14="http://schemas.microsoft.com/office/powerpoint/2010/main" val="2115905083"/>
      </p:ext>
    </p:extLst>
  </p:cSld>
  <p:clrMapOvr>
    <a:masterClrMapping/>
  </p:clrMapOvr>
  <mc:AlternateContent xmlns:mc="http://schemas.openxmlformats.org/markup-compatibility/2006">
    <mc:Choice xmlns:p14="http://schemas.microsoft.com/office/powerpoint/2010/main" Requires="p14">
      <p:transition spd="slow" p14:dur="2000" advTm="205053"/>
    </mc:Choice>
    <mc:Fallback>
      <p:transition spd="slow" advTm="205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5205D5-29BF-41D2-BC30-D94DB7AF75D7}"/>
              </a:ext>
            </a:extLst>
          </p:cNvPr>
          <p:cNvGrpSpPr>
            <a:grpSpLocks noChangeAspect="1"/>
          </p:cNvGrpSpPr>
          <p:nvPr/>
        </p:nvGrpSpPr>
        <p:grpSpPr>
          <a:xfrm>
            <a:off x="3883003" y="7427061"/>
            <a:ext cx="13625741" cy="11836131"/>
            <a:chOff x="14498157" y="10661038"/>
            <a:chExt cx="13625741" cy="11836131"/>
          </a:xfrm>
        </p:grpSpPr>
        <p:sp>
          <p:nvSpPr>
            <p:cNvPr id="3" name="云形 2">
              <a:extLst>
                <a:ext uri="{FF2B5EF4-FFF2-40B4-BE49-F238E27FC236}">
                  <a16:creationId xmlns:a16="http://schemas.microsoft.com/office/drawing/2014/main" id="{DF8D61A6-F09F-4A6B-84AA-8152B702916F}"/>
                </a:ext>
              </a:extLst>
            </p:cNvPr>
            <p:cNvSpPr/>
            <p:nvPr/>
          </p:nvSpPr>
          <p:spPr>
            <a:xfrm>
              <a:off x="18360189" y="14499420"/>
              <a:ext cx="5702969" cy="3427634"/>
            </a:xfrm>
            <a:prstGeom prst="cloud">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频域</a:t>
              </a:r>
              <a:endParaRPr lang="en-US" altLang="zh-CN" sz="60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6000" dirty="0">
                  <a:latin typeface="Times New Roman" panose="02020603050405020304" pitchFamily="18" charset="0"/>
                  <a:ea typeface="宋体" panose="02010600030101010101" pitchFamily="2" charset="-122"/>
                  <a:cs typeface="Times New Roman" panose="02020603050405020304" pitchFamily="18" charset="0"/>
                </a:rPr>
                <a:t>MTL </a:t>
              </a:r>
              <a:r>
                <a:rPr lang="zh-CN" altLang="en-US" sz="6000" dirty="0">
                  <a:latin typeface="Times New Roman" panose="02020603050405020304" pitchFamily="18" charset="0"/>
                  <a:ea typeface="宋体" panose="02010600030101010101" pitchFamily="2" charset="-122"/>
                  <a:cs typeface="Times New Roman" panose="02020603050405020304" pitchFamily="18" charset="0"/>
                </a:rPr>
                <a:t>方程</a:t>
              </a:r>
            </a:p>
          </p:txBody>
        </p:sp>
        <p:sp>
          <p:nvSpPr>
            <p:cNvPr id="4" name="箭头: 右 3">
              <a:extLst>
                <a:ext uri="{FF2B5EF4-FFF2-40B4-BE49-F238E27FC236}">
                  <a16:creationId xmlns:a16="http://schemas.microsoft.com/office/drawing/2014/main" id="{984C3787-4CDC-4ED5-9EA2-1AB745692FCF}"/>
                </a:ext>
              </a:extLst>
            </p:cNvPr>
            <p:cNvSpPr/>
            <p:nvPr/>
          </p:nvSpPr>
          <p:spPr>
            <a:xfrm>
              <a:off x="14498157" y="14499420"/>
              <a:ext cx="3874168" cy="3231268"/>
            </a:xfrm>
            <a:prstGeom prst="right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p>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矩阵对称</a:t>
              </a:r>
            </a:p>
          </p:txBody>
        </p:sp>
        <p:sp>
          <p:nvSpPr>
            <p:cNvPr id="5" name="箭头: 下 4">
              <a:extLst>
                <a:ext uri="{FF2B5EF4-FFF2-40B4-BE49-F238E27FC236}">
                  <a16:creationId xmlns:a16="http://schemas.microsoft.com/office/drawing/2014/main" id="{CFEEFFBA-746F-4402-AF7A-BDB68054A393}"/>
                </a:ext>
              </a:extLst>
            </p:cNvPr>
            <p:cNvSpPr/>
            <p:nvPr/>
          </p:nvSpPr>
          <p:spPr>
            <a:xfrm>
              <a:off x="19479125" y="10661038"/>
              <a:ext cx="3465095" cy="4031946"/>
            </a:xfrm>
            <a:prstGeom prst="down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混合模 </a:t>
              </a: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p>
          </p:txBody>
        </p:sp>
        <p:sp>
          <p:nvSpPr>
            <p:cNvPr id="6" name="箭头: 左 5">
              <a:extLst>
                <a:ext uri="{FF2B5EF4-FFF2-40B4-BE49-F238E27FC236}">
                  <a16:creationId xmlns:a16="http://schemas.microsoft.com/office/drawing/2014/main" id="{BCEFF44A-5749-489D-A533-3B37F6573CC7}"/>
                </a:ext>
              </a:extLst>
            </p:cNvPr>
            <p:cNvSpPr/>
            <p:nvPr/>
          </p:nvSpPr>
          <p:spPr>
            <a:xfrm>
              <a:off x="24063156" y="14499420"/>
              <a:ext cx="4060742" cy="3231268"/>
            </a:xfrm>
            <a:prstGeom prst="leftArrow">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引入中间量</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sz="48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36230B15-69F9-4C8D-99A6-F03AD1EA9FF4}"/>
                </a:ext>
              </a:extLst>
            </p:cNvPr>
            <p:cNvSpPr/>
            <p:nvPr/>
          </p:nvSpPr>
          <p:spPr>
            <a:xfrm>
              <a:off x="17441256" y="19265900"/>
              <a:ext cx="7540832" cy="3231269"/>
            </a:xfrm>
            <a:prstGeom prst="roundRect">
              <a:avLst/>
            </a:prstGeom>
            <a:ln w="635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graphicFrame>
          <p:nvGraphicFramePr>
            <p:cNvPr id="8" name="对象 7">
              <a:extLst>
                <a:ext uri="{FF2B5EF4-FFF2-40B4-BE49-F238E27FC236}">
                  <a16:creationId xmlns:a16="http://schemas.microsoft.com/office/drawing/2014/main" id="{9B98BEF2-C98A-4223-AF14-AE7A23FB2E21}"/>
                </a:ext>
              </a:extLst>
            </p:cNvPr>
            <p:cNvGraphicFramePr>
              <a:graphicFrameLocks noChangeAspect="1"/>
            </p:cNvGraphicFramePr>
            <p:nvPr>
              <p:extLst>
                <p:ext uri="{D42A27DB-BD31-4B8C-83A1-F6EECF244321}">
                  <p14:modId xmlns:p14="http://schemas.microsoft.com/office/powerpoint/2010/main" val="1115925220"/>
                </p:ext>
              </p:extLst>
            </p:nvPr>
          </p:nvGraphicFramePr>
          <p:xfrm>
            <a:off x="17612167" y="19587878"/>
            <a:ext cx="7369921" cy="2587313"/>
          </p:xfrm>
          <a:graphic>
            <a:graphicData uri="http://schemas.openxmlformats.org/presentationml/2006/ole">
              <mc:AlternateContent xmlns:mc="http://schemas.openxmlformats.org/markup-compatibility/2006">
                <mc:Choice xmlns:v="urn:schemas-microsoft-com:vml" Requires="v">
                  <p:oleObj spid="_x0000_s5160" name="Equation" r:id="rId3" imgW="1193760" imgH="419040" progId="Equation.DSMT4">
                    <p:embed/>
                  </p:oleObj>
                </mc:Choice>
                <mc:Fallback>
                  <p:oleObj name="Equation" r:id="rId3" imgW="1193760" imgH="419040" progId="Equation.DSMT4">
                    <p:embed/>
                    <p:pic>
                      <p:nvPicPr>
                        <p:cNvPr id="53" name="对象 52">
                          <a:extLst>
                            <a:ext uri="{FF2B5EF4-FFF2-40B4-BE49-F238E27FC236}">
                              <a16:creationId xmlns:a16="http://schemas.microsoft.com/office/drawing/2014/main" id="{5537E5CF-7CE5-4F3C-8FA4-9BC271377954}"/>
                            </a:ext>
                          </a:extLst>
                        </p:cNvPr>
                        <p:cNvPicPr/>
                        <p:nvPr/>
                      </p:nvPicPr>
                      <p:blipFill>
                        <a:blip r:embed="rId4"/>
                        <a:stretch>
                          <a:fillRect/>
                        </a:stretch>
                      </p:blipFill>
                      <p:spPr>
                        <a:xfrm>
                          <a:off x="17612167" y="19587878"/>
                          <a:ext cx="7369921" cy="2587313"/>
                        </a:xfrm>
                        <a:prstGeom prst="rect">
                          <a:avLst/>
                        </a:prstGeom>
                      </p:spPr>
                    </p:pic>
                  </p:oleObj>
                </mc:Fallback>
              </mc:AlternateContent>
            </a:graphicData>
          </a:graphic>
        </p:graphicFrame>
        <p:cxnSp>
          <p:nvCxnSpPr>
            <p:cNvPr id="9" name="直接箭头连接符 8">
              <a:extLst>
                <a:ext uri="{FF2B5EF4-FFF2-40B4-BE49-F238E27FC236}">
                  <a16:creationId xmlns:a16="http://schemas.microsoft.com/office/drawing/2014/main" id="{F17D0845-CB73-44D5-957C-3686A3F3F459}"/>
                </a:ext>
              </a:extLst>
            </p:cNvPr>
            <p:cNvCxnSpPr>
              <a:stCxn id="3" idx="1"/>
              <a:endCxn id="7" idx="0"/>
            </p:cNvCxnSpPr>
            <p:nvPr/>
          </p:nvCxnSpPr>
          <p:spPr>
            <a:xfrm flipH="1">
              <a:off x="21211672" y="17923404"/>
              <a:ext cx="2" cy="1342496"/>
            </a:xfrm>
            <a:prstGeom prst="straightConnector1">
              <a:avLst/>
            </a:prstGeom>
            <a:ln w="88900">
              <a:tailEnd type="triangle" w="lg" len="lg"/>
            </a:ln>
          </p:spPr>
          <p:style>
            <a:lnRef idx="1">
              <a:schemeClr val="dk1"/>
            </a:lnRef>
            <a:fillRef idx="0">
              <a:schemeClr val="dk1"/>
            </a:fillRef>
            <a:effectRef idx="0">
              <a:schemeClr val="dk1"/>
            </a:effectRef>
            <a:fontRef idx="minor">
              <a:schemeClr val="tx1"/>
            </a:fontRef>
          </p:style>
        </p:cxnSp>
      </p:grpSp>
      <p:sp>
        <p:nvSpPr>
          <p:cNvPr id="11" name="矩形: 圆角 10">
            <a:extLst>
              <a:ext uri="{FF2B5EF4-FFF2-40B4-BE49-F238E27FC236}">
                <a16:creationId xmlns:a16="http://schemas.microsoft.com/office/drawing/2014/main" id="{AF3AABF4-B069-49F8-8F56-3D246DF60E50}"/>
              </a:ext>
            </a:extLst>
          </p:cNvPr>
          <p:cNvSpPr/>
          <p:nvPr/>
        </p:nvSpPr>
        <p:spPr>
          <a:xfrm>
            <a:off x="15271000" y="2766675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RLGC</a:t>
            </a:r>
            <a:endParaRPr lang="zh-CN" altLang="en-US"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圆角 11">
            <a:extLst>
              <a:ext uri="{FF2B5EF4-FFF2-40B4-BE49-F238E27FC236}">
                <a16:creationId xmlns:a16="http://schemas.microsoft.com/office/drawing/2014/main" id="{999171E1-B55F-4381-B27D-2A5B9C335DC1}"/>
              </a:ext>
            </a:extLst>
          </p:cNvPr>
          <p:cNvSpPr/>
          <p:nvPr/>
        </p:nvSpPr>
        <p:spPr>
          <a:xfrm>
            <a:off x="18317195" y="27660872"/>
            <a:ext cx="2840536"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γ</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Z</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c,e</a:t>
            </a:r>
            <a:r>
              <a:rPr lang="en-US" altLang="zh-CN" sz="4800" baseline="-25000" dirty="0">
                <a:latin typeface="Times New Roman" panose="02020603050405020304" pitchFamily="18" charset="0"/>
                <a:ea typeface="宋体" panose="02010600030101010101" pitchFamily="2" charset="-122"/>
                <a:cs typeface="Times New Roman" panose="02020603050405020304" pitchFamily="18" charset="0"/>
              </a:rPr>
              <a:t>(o)</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9B26970E-67FD-4B6A-9AA4-7DA49279E753}"/>
              </a:ext>
            </a:extLst>
          </p:cNvPr>
          <p:cNvSpPr/>
          <p:nvPr/>
        </p:nvSpPr>
        <p:spPr>
          <a:xfrm>
            <a:off x="21917926"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err="1">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latin typeface="Times New Roman" panose="02020603050405020304" pitchFamily="18" charset="0"/>
                <a:ea typeface="宋体" panose="02010600030101010101" pitchFamily="2" charset="-122"/>
                <a:cs typeface="Times New Roman" panose="02020603050405020304" pitchFamily="18" charset="0"/>
              </a:rPr>
              <a:t>cc</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4800"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4800" i="1"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baseline="-250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dd</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148D747A-9306-4B08-93F9-5577813E9A77}"/>
              </a:ext>
            </a:extLst>
          </p:cNvPr>
          <p:cNvSpPr/>
          <p:nvPr/>
        </p:nvSpPr>
        <p:spPr>
          <a:xfrm>
            <a:off x="24964122" y="27660872"/>
            <a:ext cx="2286000" cy="1130968"/>
          </a:xfrm>
          <a:prstGeom prst="roundRect">
            <a:avLst/>
          </a:prstGeom>
          <a:ln w="635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sz="4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4800" dirty="0">
                <a:latin typeface="Times New Roman" panose="02020603050405020304" pitchFamily="18" charset="0"/>
                <a:ea typeface="宋体" panose="02010600030101010101" pitchFamily="2" charset="-122"/>
                <a:cs typeface="Times New Roman" panose="02020603050405020304" pitchFamily="18" charset="0"/>
              </a:rPr>
              <a:t>参数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FDE6D704-FEA0-4D69-A3C9-00DA89DC9C7C}"/>
              </a:ext>
            </a:extLst>
          </p:cNvPr>
          <p:cNvCxnSpPr>
            <a:cxnSpLocks/>
            <a:stCxn id="11" idx="3"/>
            <a:endCxn id="12" idx="1"/>
          </p:cNvCxnSpPr>
          <p:nvPr/>
        </p:nvCxnSpPr>
        <p:spPr>
          <a:xfrm flipV="1">
            <a:off x="17557000" y="28226356"/>
            <a:ext cx="760195" cy="588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60A54D9-E5DD-4190-8228-A4D26245C935}"/>
              </a:ext>
            </a:extLst>
          </p:cNvPr>
          <p:cNvCxnSpPr>
            <a:cxnSpLocks/>
            <a:stCxn id="13" idx="3"/>
            <a:endCxn id="14" idx="1"/>
          </p:cNvCxnSpPr>
          <p:nvPr/>
        </p:nvCxnSpPr>
        <p:spPr>
          <a:xfrm>
            <a:off x="24203926" y="28226356"/>
            <a:ext cx="760196"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BEE8DE7-DB3F-4DC5-8341-CCF4BE0B6A21}"/>
              </a:ext>
            </a:extLst>
          </p:cNvPr>
          <p:cNvCxnSpPr>
            <a:cxnSpLocks/>
            <a:stCxn id="12" idx="3"/>
            <a:endCxn id="13" idx="1"/>
          </p:cNvCxnSpPr>
          <p:nvPr/>
        </p:nvCxnSpPr>
        <p:spPr>
          <a:xfrm>
            <a:off x="21157731" y="28226356"/>
            <a:ext cx="760195" cy="0"/>
          </a:xfrm>
          <a:prstGeom prst="straightConnector1">
            <a:avLst/>
          </a:prstGeom>
          <a:ln w="635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0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122" name="Line 4"/>
          <p:cNvSpPr>
            <a:spLocks noChangeShapeType="1"/>
          </p:cNvSpPr>
          <p:nvPr/>
        </p:nvSpPr>
        <p:spPr bwMode="auto">
          <a:xfrm flipV="1">
            <a:off x="2543441" y="5686551"/>
            <a:ext cx="23591838" cy="0"/>
          </a:xfrm>
          <a:prstGeom prst="line">
            <a:avLst/>
          </a:prstGeom>
          <a:noFill/>
          <a:ln w="76200">
            <a:solidFill>
              <a:schemeClr val="tx1"/>
            </a:solidFill>
            <a:round/>
            <a:headEnd/>
            <a:tailEnd/>
          </a:ln>
          <a:effectLst>
            <a:prstShdw prst="shdw17" dist="17961" dir="13500000">
              <a:srgbClr val="013972"/>
            </a:prstShdw>
          </a:effectLst>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23" name="Rectangle 2"/>
          <p:cNvSpPr txBox="1">
            <a:spLocks noChangeArrowheads="1"/>
          </p:cNvSpPr>
          <p:nvPr/>
        </p:nvSpPr>
        <p:spPr bwMode="auto">
          <a:xfrm>
            <a:off x="2191857" y="2012297"/>
            <a:ext cx="24612600" cy="409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22" tIns="39761" rIns="79522" bIns="39761"/>
          <a:lstStyle/>
          <a:p>
            <a:pPr marL="0" marR="0" lvl="0" indent="0" algn="ctr" defTabSz="4111210" rtl="0" eaLnBrk="0" fontAlgn="base" latinLnBrk="0" hangingPunct="0">
              <a:lnSpc>
                <a:spcPct val="100000"/>
              </a:lnSpc>
              <a:spcBef>
                <a:spcPct val="0"/>
              </a:spcBef>
              <a:spcAft>
                <a:spcPts val="0"/>
              </a:spcAft>
              <a:buClrTx/>
              <a:buSzTx/>
              <a:buFontTx/>
              <a:buNone/>
              <a:tabLst/>
              <a:defRPr/>
            </a:pPr>
            <a:r>
              <a:rPr kumimoji="0" lang="en-US" altLang="zh-CN" sz="66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FDTD Modeling of Reconfigurable </a:t>
            </a:r>
            <a:r>
              <a:rPr kumimoji="0" lang="en-US" altLang="zh-CN" sz="66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66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for Generation of Vortex Radio Waves</a:t>
            </a:r>
          </a:p>
          <a:p>
            <a:pPr marL="0" marR="0" lvl="0" indent="0" algn="ctr" defTabSz="4111210" rtl="0" eaLnBrk="0" fontAlgn="base" latinLnBrk="0" hangingPunct="0">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Chen-Chen Li</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1</a:t>
            </a: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Hao Xie</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1</a:t>
            </a:r>
            <a:r>
              <a:rPr kumimoji="0" lang="en-US"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and Lin-Sheng Wu</a:t>
            </a:r>
            <a:r>
              <a:rPr kumimoji="0" lang="en-US" altLang="zh-CN" sz="4000" b="0"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pitchFamily="2" charset="-122"/>
                <a:cs typeface="+mn-cs"/>
              </a:rPr>
              <a:t>2</a:t>
            </a:r>
            <a:endParaRPr kumimoji="0" lang="zh-CN" altLang="zh-CN" sz="4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endParaRPr>
          </a:p>
          <a:p>
            <a:pPr marL="0" marR="0" lvl="0" indent="0" algn="ctr" defTabSz="4111210" rtl="0" eaLnBrk="0" fontAlgn="base" latinLnBrk="0" hangingPunct="0">
              <a:lnSpc>
                <a:spcPct val="100000"/>
              </a:lnSpc>
              <a:spcBef>
                <a:spcPct val="0"/>
              </a:spcBef>
              <a:spcAft>
                <a:spcPts val="0"/>
              </a:spcAft>
              <a:buClrTx/>
              <a:buSzTx/>
              <a:buFontTx/>
              <a:buNone/>
              <a:tabLst/>
              <a:defRPr/>
            </a:pPr>
            <a:r>
              <a:rPr kumimoji="0" lang="en-US" altLang="zh-CN" sz="3200" b="1" i="0" u="none" strike="noStrike" kern="1200" cap="none" spc="0" normalizeH="0" baseline="30000" noProof="0" dirty="0">
                <a:ln>
                  <a:noFill/>
                </a:ln>
                <a:solidFill>
                  <a:prstClr val="black"/>
                </a:solidFill>
                <a:effectLst/>
                <a:uLnTx/>
                <a:uFillTx/>
                <a:latin typeface="Times New Roman" pitchFamily="18" charset="0"/>
                <a:ea typeface="宋体" pitchFamily="2" charset="-122"/>
                <a:cs typeface="Times New Roman" pitchFamily="18" charset="0"/>
              </a:rPr>
              <a:t>2</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Key Laboratory of Ministry of Education of Design and Electromagnetic Compatibility of High-Speed Electronic Systems, Shanghai Jiao Tong University, Shanghai 200240, China.</a:t>
            </a:r>
            <a:endParaRPr kumimoji="0" lang="zh-CN"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5124" name="Text Box 8"/>
          <p:cNvSpPr txBox="1">
            <a:spLocks noChangeArrowheads="1"/>
          </p:cNvSpPr>
          <p:nvPr/>
        </p:nvSpPr>
        <p:spPr bwMode="auto">
          <a:xfrm>
            <a:off x="93454" y="8477038"/>
            <a:ext cx="13946346" cy="447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813" tIns="66907" rIns="133813" bIns="66907"/>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668338" indent="-211138">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336675" indent="-422275">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2006600" indent="-6350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674938" indent="-846138">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31321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35893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40465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45037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Recent studies show that besides the optical regime, orbital angular momentum(OAM) can also be applied in the radio frequency domain. Although OAM is a subset of MIMO, with an OAM based system, it is vital to find functional antennas for the generation of vortex waves. In 2014, a planar-spiral phase plate (planar-SPP) was experimentally demonstrated to generate arbitrary mixed OAM beams. In 2016, L. Long et al. demonstrated experimentally a reflective </a:t>
            </a:r>
            <a:r>
              <a:rPr kumimoji="0" lang="en-US" altLang="zh-CN" sz="32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metasurface</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for the generation of different modes of vortex radio waves. In the same year, a reconfigurable graphene </a:t>
            </a:r>
            <a:r>
              <a:rPr kumimoji="0" lang="en-US" altLang="zh-CN" sz="32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antenna was proposed for generation of vortex THz waves, but in radio frequency domain, antennas for generation of vortex waves remains unreconfigurable.</a:t>
            </a:r>
            <a:endPar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5125" name="TextBox 69"/>
          <p:cNvSpPr txBox="1">
            <a:spLocks noChangeArrowheads="1"/>
          </p:cNvSpPr>
          <p:nvPr/>
        </p:nvSpPr>
        <p:spPr bwMode="auto">
          <a:xfrm>
            <a:off x="3817422" y="7843799"/>
            <a:ext cx="55435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Introduction</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sp>
        <p:nvSpPr>
          <p:cNvPr id="5126" name="Line 4"/>
          <p:cNvSpPr>
            <a:spLocks noChangeShapeType="1"/>
          </p:cNvSpPr>
          <p:nvPr/>
        </p:nvSpPr>
        <p:spPr bwMode="auto">
          <a:xfrm flipV="1">
            <a:off x="2514603" y="41474527"/>
            <a:ext cx="23591837" cy="0"/>
          </a:xfrm>
          <a:prstGeom prst="line">
            <a:avLst/>
          </a:prstGeom>
          <a:noFill/>
          <a:ln w="76200">
            <a:solidFill>
              <a:schemeClr val="tx1"/>
            </a:solidFill>
            <a:round/>
            <a:headEnd/>
            <a:tailEnd/>
          </a:ln>
          <a:effectLst>
            <a:prstShdw prst="shdw17" dist="17961" dir="13500000">
              <a:srgbClr val="013972"/>
            </a:prstShdw>
          </a:effectLst>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28" name="TextBox 69"/>
          <p:cNvSpPr txBox="1">
            <a:spLocks noChangeArrowheads="1"/>
          </p:cNvSpPr>
          <p:nvPr/>
        </p:nvSpPr>
        <p:spPr bwMode="auto">
          <a:xfrm>
            <a:off x="18864708" y="36794007"/>
            <a:ext cx="55451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Conclusion</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mc:AlternateContent xmlns:mc="http://schemas.openxmlformats.org/markup-compatibility/2006" xmlns:a14="http://schemas.microsoft.com/office/drawing/2010/main">
        <mc:Choice Requires="a14">
          <p:sp>
            <p:nvSpPr>
              <p:cNvPr id="39" name="TextBox 21"/>
              <p:cNvSpPr txBox="1"/>
              <p:nvPr/>
            </p:nvSpPr>
            <p:spPr>
              <a:xfrm>
                <a:off x="15048287" y="37442654"/>
                <a:ext cx="13393485" cy="40318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just" defTabSz="4111210" rtl="0" eaLnBrk="1" fontAlgn="base" latinLnBrk="0" hangingPunct="1">
                  <a:lnSpc>
                    <a:spcPct val="100000"/>
                  </a:lnSpc>
                  <a:spcBef>
                    <a:spcPts val="600"/>
                  </a:spcBef>
                  <a:spcAft>
                    <a:spcPts val="600"/>
                  </a:spcAft>
                  <a:buClr>
                    <a:srgbClr val="0000FF"/>
                  </a:buClr>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In this paper, we studied a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for OAM generation using finite difference time domain algorithm. It has been numerically demonstrated that reflection phase of element can be controlled by capacitance. When excited by a plane wave,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could be reconfigured with different values of capacitance for the generation of the </a:t>
                </a:r>
                <a14:m>
                  <m:oMath xmlns:m="http://schemas.openxmlformats.org/officeDocument/2006/math">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 ±1</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modes of vortex radio waves at 3.5GHz for the first time. The reconfigurable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proposed in this paper is a novel research of vortex radio waves, and it is very promising for future applications in radio frequency communication systems.</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9" name="TextBox 21"/>
              <p:cNvSpPr txBox="1">
                <a:spLocks noRot="1" noChangeAspect="1" noMove="1" noResize="1" noEditPoints="1" noAdjustHandles="1" noChangeArrowheads="1" noChangeShapeType="1" noTextEdit="1"/>
              </p:cNvSpPr>
              <p:nvPr/>
            </p:nvSpPr>
            <p:spPr>
              <a:xfrm>
                <a:off x="15048287" y="37442654"/>
                <a:ext cx="13393485" cy="4031873"/>
              </a:xfrm>
              <a:prstGeom prst="rect">
                <a:avLst/>
              </a:prstGeom>
              <a:blipFill>
                <a:blip r:embed="rId4"/>
                <a:stretch>
                  <a:fillRect l="-1183" t="-2115" r="-1138" b="-3776"/>
                </a:stretch>
              </a:blipFill>
              <a:ln>
                <a:noFill/>
              </a:ln>
            </p:spPr>
            <p:txBody>
              <a:bodyPr/>
              <a:lstStyle/>
              <a:p>
                <a:r>
                  <a:rPr lang="zh-CN" altLang="en-US">
                    <a:noFill/>
                  </a:rPr>
                  <a:t> </a:t>
                </a:r>
              </a:p>
            </p:txBody>
          </p:sp>
        </mc:Fallback>
      </mc:AlternateContent>
      <p:sp>
        <p:nvSpPr>
          <p:cNvPr id="5157" name="Rectangle 14"/>
          <p:cNvSpPr>
            <a:spLocks noChangeArrowheads="1"/>
          </p:cNvSpPr>
          <p:nvPr/>
        </p:nvSpPr>
        <p:spPr bwMode="auto">
          <a:xfrm>
            <a:off x="361181" y="41618695"/>
            <a:ext cx="27807661" cy="136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813" tIns="66907" rIns="133813" bIns="66907">
            <a:spAutoFit/>
          </a:bodyPr>
          <a:lstStyle>
            <a:lvl1pPr defTabSz="4619625">
              <a:spcBef>
                <a:spcPct val="20000"/>
              </a:spcBef>
              <a:buClr>
                <a:srgbClr val="0BD0D9"/>
              </a:buClr>
              <a:buSzPct val="95000"/>
              <a:buFont typeface="Wingdings 2" panose="05020102010507070707" pitchFamily="18" charset="2"/>
              <a:buChar char=""/>
              <a:defRPr sz="12300">
                <a:solidFill>
                  <a:schemeClr val="tx1"/>
                </a:solidFill>
                <a:latin typeface="Constantia" panose="02030602050306030303" pitchFamily="18" charset="0"/>
                <a:ea typeface="宋体" panose="02010600030101010101" pitchFamily="2" charset="-122"/>
              </a:defRPr>
            </a:lvl1pPr>
            <a:lvl2pPr marL="742950" indent="-285750" defTabSz="4619625">
              <a:spcBef>
                <a:spcPct val="20000"/>
              </a:spcBef>
              <a:buClr>
                <a:schemeClr val="accent1"/>
              </a:buClr>
              <a:buSzPct val="85000"/>
              <a:buFont typeface="Wingdings 2" panose="05020102010507070707" pitchFamily="18" charset="2"/>
              <a:buChar char=""/>
              <a:defRPr sz="11300">
                <a:solidFill>
                  <a:schemeClr val="tx1"/>
                </a:solidFill>
                <a:latin typeface="Constantia" panose="02030602050306030303" pitchFamily="18" charset="0"/>
                <a:ea typeface="宋体" panose="02010600030101010101" pitchFamily="2" charset="-122"/>
              </a:defRPr>
            </a:lvl2pPr>
            <a:lvl3pPr marL="1143000" indent="-228600" defTabSz="4619625">
              <a:spcBef>
                <a:spcPct val="20000"/>
              </a:spcBef>
              <a:buClr>
                <a:schemeClr val="accent2"/>
              </a:buClr>
              <a:buSzPct val="70000"/>
              <a:buFont typeface="Wingdings 2" panose="05020102010507070707" pitchFamily="18" charset="2"/>
              <a:buChar char=""/>
              <a:defRPr sz="9900">
                <a:solidFill>
                  <a:schemeClr val="tx1"/>
                </a:solidFill>
                <a:latin typeface="Constantia" panose="02030602050306030303" pitchFamily="18" charset="0"/>
                <a:ea typeface="宋体" panose="02010600030101010101" pitchFamily="2" charset="-122"/>
              </a:defRPr>
            </a:lvl3pPr>
            <a:lvl4pPr marL="1600200" indent="-228600" defTabSz="4619625">
              <a:spcBef>
                <a:spcPct val="20000"/>
              </a:spcBef>
              <a:buClr>
                <a:srgbClr val="0BD0D9"/>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4pPr>
            <a:lvl5pPr marL="2057400" indent="-228600" defTabSz="4619625">
              <a:spcBef>
                <a:spcPct val="20000"/>
              </a:spcBef>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5pPr>
            <a:lvl6pPr marL="25146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6pPr>
            <a:lvl7pPr marL="29718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7pPr>
            <a:lvl8pPr marL="34290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8pPr>
            <a:lvl9pPr marL="3886200" indent="-228600" defTabSz="4619625" eaLnBrk="0" fontAlgn="base" hangingPunct="0">
              <a:spcBef>
                <a:spcPct val="20000"/>
              </a:spcBef>
              <a:spcAft>
                <a:spcPct val="0"/>
              </a:spcAft>
              <a:buClr>
                <a:srgbClr val="10CF9B"/>
              </a:buClr>
              <a:buSzPct val="65000"/>
              <a:buFont typeface="Wingdings 2" panose="05020102010507070707" pitchFamily="18" charset="2"/>
              <a:buChar char=""/>
              <a:defRPr sz="9500">
                <a:solidFill>
                  <a:schemeClr val="tx1"/>
                </a:solidFill>
                <a:latin typeface="Constantia" panose="02030602050306030303" pitchFamily="18" charset="0"/>
                <a:ea typeface="宋体" panose="02010600030101010101" pitchFamily="2" charset="-122"/>
              </a:defRPr>
            </a:lvl9pPr>
          </a:lstStyle>
          <a:p>
            <a:pPr marL="0" marR="0" lvl="0" indent="0" algn="ctr" defTabSz="4619625" rtl="0" eaLnBrk="1" fontAlgn="base" latinLnBrk="0" hangingPunct="1">
              <a:lnSpc>
                <a:spcPct val="100000"/>
              </a:lnSpc>
              <a:spcBef>
                <a:spcPct val="50000"/>
              </a:spcBef>
              <a:spcAft>
                <a:spcPct val="0"/>
              </a:spcAft>
              <a:buClrTx/>
              <a:buSzTx/>
              <a:buFontTx/>
              <a:buNone/>
              <a:tabLst/>
              <a:defRPr/>
            </a:pP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2017 IEEE Electrical Design of Advanced Packaging &amp; Systems Symposium</a:t>
            </a:r>
            <a:r>
              <a:rPr kumimoji="0" lang="zh-CN" altLang="en-US"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(2017 IEEE EDAPS), December 14 to 16, 2017, </a:t>
            </a:r>
            <a:r>
              <a:rPr kumimoji="0" lang="en-US" altLang="zh-CN" sz="4000" b="1" i="0" u="none" strike="noStrike" kern="1200" cap="none" spc="0" normalizeH="0" baseline="0" noProof="0" dirty="0" err="1">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Haining</a:t>
            </a:r>
            <a:r>
              <a:rPr kumimoji="0" lang="en-US" altLang="zh-CN"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 China</a:t>
            </a:r>
            <a:endParaRPr kumimoji="0" lang="zh-CN" altLang="en-US" sz="4000" b="1" i="0" u="none" strike="noStrike" kern="1200" cap="none" spc="0" normalizeH="0" baseline="0" noProof="0" dirty="0">
              <a:ln>
                <a:noFill/>
              </a:ln>
              <a:solidFill>
                <a:srgbClr val="0F6FC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133" name="Line 9"/>
          <p:cNvSpPr>
            <a:spLocks noChangeShapeType="1"/>
          </p:cNvSpPr>
          <p:nvPr/>
        </p:nvSpPr>
        <p:spPr bwMode="auto">
          <a:xfrm>
            <a:off x="93454" y="13557342"/>
            <a:ext cx="14056164" cy="74100"/>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34" name="Line 9"/>
          <p:cNvSpPr>
            <a:spLocks noChangeShapeType="1"/>
          </p:cNvSpPr>
          <p:nvPr/>
        </p:nvSpPr>
        <p:spPr bwMode="auto">
          <a:xfrm flipV="1">
            <a:off x="14882137" y="36794015"/>
            <a:ext cx="13893275" cy="71999"/>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35" name="TextBox 69"/>
          <p:cNvSpPr txBox="1">
            <a:spLocks noChangeArrowheads="1"/>
          </p:cNvSpPr>
          <p:nvPr/>
        </p:nvSpPr>
        <p:spPr bwMode="auto">
          <a:xfrm>
            <a:off x="229869" y="13630078"/>
            <a:ext cx="130902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Unit Structure</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graphicFrame>
        <p:nvGraphicFramePr>
          <p:cNvPr id="5136" name="对象 1"/>
          <p:cNvGraphicFramePr>
            <a:graphicFrameLocks noChangeAspect="1"/>
          </p:cNvGraphicFramePr>
          <p:nvPr/>
        </p:nvGraphicFramePr>
        <p:xfrm>
          <a:off x="4745037" y="3359945"/>
          <a:ext cx="114300" cy="177800"/>
        </p:xfrm>
        <a:graphic>
          <a:graphicData uri="http://schemas.openxmlformats.org/presentationml/2006/ole">
            <mc:AlternateContent xmlns:mc="http://schemas.openxmlformats.org/markup-compatibility/2006">
              <mc:Choice xmlns:v="urn:schemas-microsoft-com:vml" Requires="v">
                <p:oleObj spid="_x0000_s3113" name="Equation" r:id="rId5" imgW="114102" imgH="177492" progId="Equation.DSMT4">
                  <p:embed/>
                </p:oleObj>
              </mc:Choice>
              <mc:Fallback>
                <p:oleObj name="Equation" r:id="rId5" imgW="114102" imgH="177492" progId="Equation.DSMT4">
                  <p:embed/>
                  <p:pic>
                    <p:nvPicPr>
                      <p:cNvPr id="5136"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037" y="335994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9" name="Text Box 8"/>
          <p:cNvSpPr txBox="1">
            <a:spLocks noChangeArrowheads="1"/>
          </p:cNvSpPr>
          <p:nvPr/>
        </p:nvSpPr>
        <p:spPr bwMode="auto">
          <a:xfrm>
            <a:off x="495518" y="5758559"/>
            <a:ext cx="28018262" cy="230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813" tIns="66907" rIns="133813" bIns="66907"/>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668338" indent="-211138">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336675" indent="-422275">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2006600" indent="-6350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674938" indent="-846138">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31321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35893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40465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4503738" indent="-846138"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zh-CN" altLang="en-US" sz="3200" b="1" i="1"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Abstract</a:t>
            </a:r>
            <a:r>
              <a:rPr kumimoji="0" lang="en-US" altLang="zh-CN" sz="3200" b="1" i="1" u="none" strike="noStrike" kern="1200" cap="none" spc="0" normalizeH="0" baseline="0" noProof="0" dirty="0">
                <a:ln>
                  <a:noFill/>
                </a:ln>
                <a:solidFill>
                  <a:srgbClr val="1423A0"/>
                </a:solidFill>
                <a:effectLst/>
                <a:uLnTx/>
                <a:uFillTx/>
                <a:latin typeface="Times New Roman" pitchFamily="18" charset="0"/>
                <a:ea typeface="宋体" pitchFamily="2" charset="-122"/>
                <a:cs typeface="Times New Roman" pitchFamily="18" charset="0"/>
              </a:rPr>
              <a:t>- </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A reconfigurable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proposed for the first time to generate vortex radio waves in radio frequency domain. In this paper, OAM generating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simulated by our in-house-developed finite difference time domain algorithm, which is validated by comparing the simulated vortex radio waves with its counterpart obtained by commercial software. Simulations show that the 0, ±1 mode of vortex radio waves can be generated at 3.5GHz. The proposed method and </a:t>
            </a:r>
            <a:r>
              <a:rPr kumimoji="0" lang="en-US" altLang="zh-CN" sz="3200" b="1"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Times New Roman" pitchFamily="18" charset="0"/>
              </a:rPr>
              <a:t>reflectarray</a:t>
            </a:r>
            <a:r>
              <a:rPr kumimoji="0" lang="en-US" altLang="zh-CN" sz="3200" b="1"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is a valuable way to generate vortex radio waves for microwave wireless communication systems.</a:t>
            </a:r>
          </a:p>
        </p:txBody>
      </p:sp>
      <p:sp>
        <p:nvSpPr>
          <p:cNvPr id="4" name="Rectangle 53"/>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6" name="Rectangle 55"/>
          <p:cNvSpPr>
            <a:spLocks noChangeArrowheads="1"/>
          </p:cNvSpPr>
          <p:nvPr/>
        </p:nvSpPr>
        <p:spPr bwMode="auto">
          <a:xfrm>
            <a:off x="-1649409" y="-518944"/>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9" name="Rectangle 57"/>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48" name="TextBox 16"/>
          <p:cNvSpPr txBox="1">
            <a:spLocks noChangeArrowheads="1"/>
          </p:cNvSpPr>
          <p:nvPr/>
        </p:nvSpPr>
        <p:spPr bwMode="auto">
          <a:xfrm>
            <a:off x="1573611" y="18302226"/>
            <a:ext cx="11420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l"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1.  (a) Unit structure of </a:t>
            </a:r>
            <a:r>
              <a:rPr kumimoji="0" lang="en-US" altLang="zh-CN" sz="28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reflecttaray</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(b) Unit model simulated in HFSS</a:t>
            </a:r>
            <a:endPar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 name="Rectangle 70"/>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5" name="Rectangle 72"/>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7" name="Rectangle 82"/>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66" name="TextBox 16"/>
          <p:cNvSpPr txBox="1">
            <a:spLocks noChangeArrowheads="1"/>
          </p:cNvSpPr>
          <p:nvPr/>
        </p:nvSpPr>
        <p:spPr bwMode="auto">
          <a:xfrm>
            <a:off x="574676" y="31681439"/>
            <a:ext cx="138255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2.  Reflective surface model that consists of N sectors with varying phase from 0 to 2πl and is excited by plane wave.</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9" name="Rectangle 119"/>
          <p:cNvSpPr>
            <a:spLocks noChangeArrowheads="1"/>
          </p:cNvSpPr>
          <p:nvPr/>
        </p:nvSpPr>
        <p:spPr bwMode="auto">
          <a:xfrm>
            <a:off x="-1801811" y="-671343"/>
            <a:ext cx="184731" cy="133793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71" name="Line 9"/>
          <p:cNvSpPr>
            <a:spLocks noChangeShapeType="1"/>
          </p:cNvSpPr>
          <p:nvPr/>
        </p:nvSpPr>
        <p:spPr bwMode="auto">
          <a:xfrm flipV="1">
            <a:off x="214511" y="39098263"/>
            <a:ext cx="14386569" cy="24381"/>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88" name="TextBox 21"/>
          <p:cNvSpPr txBox="1"/>
          <p:nvPr/>
        </p:nvSpPr>
        <p:spPr>
          <a:xfrm>
            <a:off x="14616236" y="14505359"/>
            <a:ext cx="13598477" cy="206210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just" defTabSz="4111210" rtl="0" eaLnBrk="1" fontAlgn="base" latinLnBrk="0" hangingPunct="1">
              <a:lnSpc>
                <a:spcPct val="100000"/>
              </a:lnSpc>
              <a:spcBef>
                <a:spcPts val="600"/>
              </a:spcBef>
              <a:spcAft>
                <a:spcPts val="600"/>
              </a:spcAft>
              <a:buClr>
                <a:srgbClr val="0000FF"/>
              </a:buClr>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our simulation, we use equivalent surface currents and the vector potential approach to compute the unknown far fields from the known electric and magnetic currents. Using our FDTD algorithm, we can get E-field distribution at the plane perpendicular to the z ̂ axis and it is located at z=8.0m.</a:t>
            </a:r>
          </a:p>
        </p:txBody>
      </p:sp>
      <p:sp>
        <p:nvSpPr>
          <p:cNvPr id="12" name="Rectangle 1130"/>
          <p:cNvSpPr>
            <a:spLocks noChangeArrowheads="1"/>
          </p:cNvSpPr>
          <p:nvPr/>
        </p:nvSpPr>
        <p:spPr bwMode="auto">
          <a:xfrm>
            <a:off x="10236321" y="52442385"/>
            <a:ext cx="226773373"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69" name="TextBox 16"/>
          <p:cNvSpPr txBox="1">
            <a:spLocks noChangeArrowheads="1"/>
          </p:cNvSpPr>
          <p:nvPr/>
        </p:nvSpPr>
        <p:spPr bwMode="auto">
          <a:xfrm>
            <a:off x="215340" y="18815809"/>
            <a:ext cx="1396884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Two metal patches and a gap between them, where in the middle a variable capacitance diode is placed, are selected as the unit cell of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reflectarray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proposed in this paper. Each element consists of a substrate (ε</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=2.65) of the thick of 2mm with two metal patches printed on the top surface and the length of metal patches is 20mm(L1). Behind the substrate is metal ground that is for reflection. With the control of the voltage between two mental patches, capacitance of variable capacitance diode in each unit can be changed, so that the unit cell has a continuous reflection phase which has a rang more than 300°. As shown in Fig.1(b), we analyze the reflection phase characteristic of elements using an infinite periodic model with ANSYS HFSS, which is based on a finite-element algorithm.</a:t>
            </a:r>
          </a:p>
        </p:txBody>
      </p:sp>
      <p:sp>
        <p:nvSpPr>
          <p:cNvPr id="72" name="TextBox 16"/>
          <p:cNvSpPr txBox="1">
            <a:spLocks noChangeArrowheads="1"/>
          </p:cNvSpPr>
          <p:nvPr/>
        </p:nvSpPr>
        <p:spPr bwMode="auto">
          <a:xfrm>
            <a:off x="229869" y="32617543"/>
            <a:ext cx="1438636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A  sectored circular reflective surface model consisting of N sectors is used to generate vortex radio waves, which is shown in Fig. 2. It is excited by a normally incident plane wave and the far-field expression of reflective field can be expressed as: </a:t>
            </a:r>
            <a:endParaRPr kumimoji="0" lang="en-US" altLang="zh-CN" sz="3200" b="0" i="0" u="none" strike="noStrike" kern="1200" cap="none" spc="0" normalizeH="0" baseline="0" noProof="0" dirty="0">
              <a:ln>
                <a:noFill/>
              </a:ln>
              <a:solidFill>
                <a:prstClr val="black"/>
              </a:solidFill>
              <a:effectLst/>
              <a:uLnTx/>
              <a:uFillTx/>
              <a:latin typeface="Times New Roman" pitchFamily="18" charset="0"/>
              <a:ea typeface="Arial Unicode MS" pitchFamily="34" charset="-122"/>
              <a:cs typeface="Times New Roman" pitchFamily="18" charset="0"/>
            </a:endParaRPr>
          </a:p>
        </p:txBody>
      </p:sp>
      <p:sp>
        <p:nvSpPr>
          <p:cNvPr id="22" name="Rectangle 1148"/>
          <p:cNvSpPr>
            <a:spLocks noChangeArrowheads="1"/>
          </p:cNvSpPr>
          <p:nvPr/>
        </p:nvSpPr>
        <p:spPr bwMode="auto">
          <a:xfrm>
            <a:off x="30099963" y="59308550"/>
            <a:ext cx="83963746"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26" name="Rectangle 1152"/>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28" name="Rectangle 1154"/>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81" name="Rectangle 1179"/>
          <p:cNvSpPr>
            <a:spLocks noChangeArrowheads="1"/>
          </p:cNvSpPr>
          <p:nvPr/>
        </p:nvSpPr>
        <p:spPr bwMode="auto">
          <a:xfrm>
            <a:off x="15430913" y="26563916"/>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5183" name="Rectangle 1192"/>
          <p:cNvSpPr>
            <a:spLocks noChangeArrowheads="1"/>
          </p:cNvSpPr>
          <p:nvPr/>
        </p:nvSpPr>
        <p:spPr bwMode="auto">
          <a:xfrm>
            <a:off x="20304869" y="25106844"/>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38" name="Rectangle 1198"/>
          <p:cNvSpPr>
            <a:spLocks noChangeArrowheads="1"/>
          </p:cNvSpPr>
          <p:nvPr/>
        </p:nvSpPr>
        <p:spPr bwMode="auto">
          <a:xfrm>
            <a:off x="-1801813" y="-671343"/>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07" name="TextBox 16"/>
          <p:cNvSpPr txBox="1">
            <a:spLocks noChangeArrowheads="1"/>
          </p:cNvSpPr>
          <p:nvPr/>
        </p:nvSpPr>
        <p:spPr bwMode="auto">
          <a:xfrm>
            <a:off x="30026653" y="59164269"/>
            <a:ext cx="403942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2. Normalized Hz-field distribution around the composite wedge excited by a line source, where conformal FDTD result is compared with that of  MOM/PO method.</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43" name="Rectangle 1216"/>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45" name="Rectangle 1218"/>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47" name="Rectangle 1220"/>
          <p:cNvSpPr>
            <a:spLocks noChangeArrowheads="1"/>
          </p:cNvSpPr>
          <p:nvPr/>
        </p:nvSpPr>
        <p:spPr bwMode="auto">
          <a:xfrm>
            <a:off x="16200413" y="20360522"/>
            <a:ext cx="184731" cy="133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1" rIns="91440" bIns="45721" numCol="1" anchor="ctr" anchorCtr="0" compatLnSpc="1">
            <a:prstTxWarp prst="textNoShape">
              <a:avLst/>
            </a:prstTxWarp>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32" name="TextBox 16"/>
              <p:cNvSpPr txBox="1">
                <a:spLocks noChangeArrowheads="1"/>
              </p:cNvSpPr>
              <p:nvPr/>
            </p:nvSpPr>
            <p:spPr bwMode="auto">
              <a:xfrm>
                <a:off x="15192300" y="31735444"/>
                <a:ext cx="1244843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6.  Simulated phase fronts and magnitude patterns of the vortex radio waves with the modes: (a) l=1; (b) l=</a:t>
                </a:r>
                <a14:m>
                  <m:oMath xmlns:m="http://schemas.openxmlformats.org/officeDocument/2006/math">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m:t>
                    </m:r>
                    <m: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ea typeface="MS Mincho" panose="02020609040205080304" pitchFamily="49" charset="-128"/>
                        <a:cs typeface="Times New Roman" panose="02020603050405020304" pitchFamily="18" charset="0"/>
                      </a:rPr>
                      <m:t>1</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mc:Choice>
        <mc:Fallback xmlns="">
          <p:sp>
            <p:nvSpPr>
              <p:cNvPr id="132" name="TextBox 16"/>
              <p:cNvSpPr txBox="1">
                <a:spLocks noRot="1" noChangeAspect="1" noMove="1" noResize="1" noEditPoints="1" noAdjustHandles="1" noChangeArrowheads="1" noChangeShapeType="1" noTextEdit="1"/>
              </p:cNvSpPr>
              <p:nvPr/>
            </p:nvSpPr>
            <p:spPr bwMode="auto">
              <a:xfrm>
                <a:off x="15192300" y="31735444"/>
                <a:ext cx="12448430" cy="954107"/>
              </a:xfrm>
              <a:prstGeom prst="rect">
                <a:avLst/>
              </a:prstGeom>
              <a:blipFill>
                <a:blip r:embed="rId8"/>
                <a:stretch>
                  <a:fillRect l="-588" t="-7051" r="-1420"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 name="TextBox 16"/>
          <p:cNvSpPr txBox="1">
            <a:spLocks noChangeArrowheads="1"/>
          </p:cNvSpPr>
          <p:nvPr/>
        </p:nvSpPr>
        <p:spPr bwMode="auto">
          <a:xfrm>
            <a:off x="16488444" y="28009031"/>
            <a:ext cx="10234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l"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5.  Reflection phases as functions of patch size and capacitance </a:t>
            </a:r>
            <a:endParaRPr kumimoji="0" lang="zh-CN"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4" name="TextBox 16"/>
          <p:cNvSpPr txBox="1">
            <a:spLocks noChangeArrowheads="1"/>
          </p:cNvSpPr>
          <p:nvPr/>
        </p:nvSpPr>
        <p:spPr bwMode="auto">
          <a:xfrm>
            <a:off x="14882137" y="13671888"/>
            <a:ext cx="1338245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Fig. 3. Reflection phase as functions of frequency with patch size L=20mm and capacitance C=1.63μF.</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35" name="TextBox 21"/>
          <p:cNvSpPr txBox="1"/>
          <p:nvPr/>
        </p:nvSpPr>
        <p:spPr>
          <a:xfrm>
            <a:off x="153484" y="39821245"/>
            <a:ext cx="14842044" cy="107721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defPPr>
              <a:defRPr lang="zh-CN"/>
            </a:defPPr>
            <a:lvl1pPr algn="l" rtl="0" eaLnBrk="0" fontAlgn="base" hangingPunct="0">
              <a:spcBef>
                <a:spcPct val="0"/>
              </a:spcBef>
              <a:spcAft>
                <a:spcPct val="0"/>
              </a:spcAft>
              <a:defRPr sz="9100" kern="1200">
                <a:solidFill>
                  <a:schemeClr val="dk1"/>
                </a:solidFill>
                <a:latin typeface="+mn-lt"/>
                <a:ea typeface="+mn-ea"/>
                <a:cs typeface="+mn-cs"/>
              </a:defRPr>
            </a:lvl1pPr>
            <a:lvl2pPr marL="668338" indent="-211138" algn="l" rtl="0" eaLnBrk="0" fontAlgn="base" hangingPunct="0">
              <a:spcBef>
                <a:spcPct val="0"/>
              </a:spcBef>
              <a:spcAft>
                <a:spcPct val="0"/>
              </a:spcAft>
              <a:defRPr sz="9100" kern="1200">
                <a:solidFill>
                  <a:schemeClr val="dk1"/>
                </a:solidFill>
                <a:latin typeface="+mn-lt"/>
                <a:ea typeface="+mn-ea"/>
                <a:cs typeface="+mn-cs"/>
              </a:defRPr>
            </a:lvl2pPr>
            <a:lvl3pPr marL="1336675" indent="-422275" algn="l" rtl="0" eaLnBrk="0" fontAlgn="base" hangingPunct="0">
              <a:spcBef>
                <a:spcPct val="0"/>
              </a:spcBef>
              <a:spcAft>
                <a:spcPct val="0"/>
              </a:spcAft>
              <a:defRPr sz="9100" kern="1200">
                <a:solidFill>
                  <a:schemeClr val="dk1"/>
                </a:solidFill>
                <a:latin typeface="+mn-lt"/>
                <a:ea typeface="+mn-ea"/>
                <a:cs typeface="+mn-cs"/>
              </a:defRPr>
            </a:lvl3pPr>
            <a:lvl4pPr marL="2006600" indent="-635000" algn="l" rtl="0" eaLnBrk="0" fontAlgn="base" hangingPunct="0">
              <a:spcBef>
                <a:spcPct val="0"/>
              </a:spcBef>
              <a:spcAft>
                <a:spcPct val="0"/>
              </a:spcAft>
              <a:defRPr sz="9100" kern="1200">
                <a:solidFill>
                  <a:schemeClr val="dk1"/>
                </a:solidFill>
                <a:latin typeface="+mn-lt"/>
                <a:ea typeface="+mn-ea"/>
                <a:cs typeface="+mn-cs"/>
              </a:defRPr>
            </a:lvl4pPr>
            <a:lvl5pPr marL="2674938" indent="-846138" algn="l" rtl="0" eaLnBrk="0" fontAlgn="base" hangingPunct="0">
              <a:spcBef>
                <a:spcPct val="0"/>
              </a:spcBef>
              <a:spcAft>
                <a:spcPct val="0"/>
              </a:spcAft>
              <a:defRPr sz="9100" kern="1200">
                <a:solidFill>
                  <a:schemeClr val="dk1"/>
                </a:solidFill>
                <a:latin typeface="+mn-lt"/>
                <a:ea typeface="+mn-ea"/>
                <a:cs typeface="+mn-cs"/>
              </a:defRPr>
            </a:lvl5pPr>
            <a:lvl6pPr marL="2286000" algn="l" defTabSz="914400" rtl="0" eaLnBrk="1" latinLnBrk="0" hangingPunct="1">
              <a:defRPr sz="9100" kern="1200">
                <a:solidFill>
                  <a:schemeClr val="dk1"/>
                </a:solidFill>
                <a:latin typeface="+mn-lt"/>
                <a:ea typeface="+mn-ea"/>
                <a:cs typeface="+mn-cs"/>
              </a:defRPr>
            </a:lvl6pPr>
            <a:lvl7pPr marL="2743200" algn="l" defTabSz="914400" rtl="0" eaLnBrk="1" latinLnBrk="0" hangingPunct="1">
              <a:defRPr sz="9100" kern="1200">
                <a:solidFill>
                  <a:schemeClr val="dk1"/>
                </a:solidFill>
                <a:latin typeface="+mn-lt"/>
                <a:ea typeface="+mn-ea"/>
                <a:cs typeface="+mn-cs"/>
              </a:defRPr>
            </a:lvl7pPr>
            <a:lvl8pPr marL="3200400" algn="l" defTabSz="914400" rtl="0" eaLnBrk="1" latinLnBrk="0" hangingPunct="1">
              <a:defRPr sz="9100" kern="1200">
                <a:solidFill>
                  <a:schemeClr val="dk1"/>
                </a:solidFill>
                <a:latin typeface="+mn-lt"/>
                <a:ea typeface="+mn-ea"/>
                <a:cs typeface="+mn-cs"/>
              </a:defRPr>
            </a:lvl8pPr>
            <a:lvl9pPr marL="3657600" algn="l" defTabSz="914400" rtl="0" eaLnBrk="1" latinLnBrk="0" hangingPunct="1">
              <a:defRPr sz="9100" kern="1200">
                <a:solidFill>
                  <a:schemeClr val="dk1"/>
                </a:solidFill>
                <a:latin typeface="+mn-lt"/>
                <a:ea typeface="+mn-ea"/>
                <a:cs typeface="+mn-cs"/>
              </a:defRPr>
            </a:lvl9p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A single unit of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reflecttaray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is simulated with periodic boundary conditions (PBC) on four sides to model an infinite periodic structure. The reflection phase is calculated as:</a:t>
            </a:r>
            <a:endParaRPr kumimoji="0" lang="zh-CN"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
        <p:nvSpPr>
          <p:cNvPr id="138" name="TextBox 69"/>
          <p:cNvSpPr txBox="1">
            <a:spLocks noChangeArrowheads="1"/>
          </p:cNvSpPr>
          <p:nvPr/>
        </p:nvSpPr>
        <p:spPr bwMode="auto">
          <a:xfrm>
            <a:off x="-738187" y="39107021"/>
            <a:ext cx="145430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Algorithm and Validation</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pic>
        <p:nvPicPr>
          <p:cNvPr id="5152" name="图片 5151">
            <a:extLst>
              <a:ext uri="{FF2B5EF4-FFF2-40B4-BE49-F238E27FC236}">
                <a16:creationId xmlns:a16="http://schemas.microsoft.com/office/drawing/2014/main" id="{1D430C5F-8D98-4757-B45D-65071A51A6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3566" y="14334439"/>
            <a:ext cx="3491861" cy="3673084"/>
          </a:xfrm>
          <a:prstGeom prst="rect">
            <a:avLst/>
          </a:prstGeom>
        </p:spPr>
      </p:pic>
      <p:pic>
        <p:nvPicPr>
          <p:cNvPr id="111" name="图片 110">
            <a:extLst>
              <a:ext uri="{FF2B5EF4-FFF2-40B4-BE49-F238E27FC236}">
                <a16:creationId xmlns:a16="http://schemas.microsoft.com/office/drawing/2014/main" id="{7AC49481-98AB-4087-BC3D-66220E7C5865}"/>
              </a:ext>
            </a:extLst>
          </p:cNvPr>
          <p:cNvPicPr/>
          <p:nvPr/>
        </p:nvPicPr>
        <p:blipFill>
          <a:blip r:embed="rId10"/>
          <a:stretch>
            <a:fillRect/>
          </a:stretch>
        </p:blipFill>
        <p:spPr>
          <a:xfrm>
            <a:off x="7611563" y="14246790"/>
            <a:ext cx="4892894" cy="3892914"/>
          </a:xfrm>
          <a:prstGeom prst="rect">
            <a:avLst/>
          </a:prstGeom>
        </p:spPr>
      </p:pic>
      <p:sp>
        <p:nvSpPr>
          <p:cNvPr id="113" name="Line 9">
            <a:extLst>
              <a:ext uri="{FF2B5EF4-FFF2-40B4-BE49-F238E27FC236}">
                <a16:creationId xmlns:a16="http://schemas.microsoft.com/office/drawing/2014/main" id="{D2C218D7-F4DF-485A-ACA6-DCEFBEC43285}"/>
              </a:ext>
            </a:extLst>
          </p:cNvPr>
          <p:cNvSpPr>
            <a:spLocks noChangeShapeType="1"/>
          </p:cNvSpPr>
          <p:nvPr/>
        </p:nvSpPr>
        <p:spPr bwMode="auto">
          <a:xfrm>
            <a:off x="164940" y="23904575"/>
            <a:ext cx="14156197" cy="0"/>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
        <p:nvSpPr>
          <p:cNvPr id="114" name="TextBox 69">
            <a:extLst>
              <a:ext uri="{FF2B5EF4-FFF2-40B4-BE49-F238E27FC236}">
                <a16:creationId xmlns:a16="http://schemas.microsoft.com/office/drawing/2014/main" id="{8B1500FB-8B92-43C2-96F6-1A977F9D6215}"/>
              </a:ext>
            </a:extLst>
          </p:cNvPr>
          <p:cNvSpPr txBox="1">
            <a:spLocks noChangeArrowheads="1"/>
          </p:cNvSpPr>
          <p:nvPr/>
        </p:nvSpPr>
        <p:spPr bwMode="auto">
          <a:xfrm>
            <a:off x="361181" y="23904575"/>
            <a:ext cx="1295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95400" indent="-1295400">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45720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457200" marR="0" lvl="1" indent="0" algn="ctr" defTabSz="4111210" rtl="0" eaLnBrk="0" fontAlgn="base" latinLnBrk="0" hangingPunct="0">
              <a:lnSpc>
                <a:spcPct val="100000"/>
              </a:lnSpc>
              <a:spcBef>
                <a:spcPct val="20000"/>
              </a:spcBef>
              <a:spcAft>
                <a:spcPct val="0"/>
              </a:spcAft>
              <a:buClr>
                <a:srgbClr val="0F6FC6"/>
              </a:buClr>
              <a:buSzPct val="85000"/>
              <a:buFont typeface="Wingdings 2" pitchFamily="18" charset="2"/>
              <a:buNone/>
              <a:tabLst/>
              <a:defRPr/>
            </a:pPr>
            <a:r>
              <a:rPr kumimoji="0" lang="en-US" altLang="zh-CN" sz="4400" b="1" i="0" u="none" strike="noStrike" kern="1200" cap="none" spc="0" normalizeH="0" baseline="0" noProof="0" dirty="0" err="1">
                <a:ln>
                  <a:noFill/>
                </a:ln>
                <a:solidFill>
                  <a:srgbClr val="FF0000"/>
                </a:solidFill>
                <a:effectLst/>
                <a:uLnTx/>
                <a:uFillTx/>
                <a:latin typeface="Times New Roman" pitchFamily="18" charset="0"/>
                <a:ea typeface="宋体" pitchFamily="2" charset="-122"/>
                <a:cs typeface="Times New Roman" pitchFamily="18" charset="0"/>
              </a:rPr>
              <a:t>Reflectarray</a:t>
            </a: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 Antenna</a:t>
            </a:r>
            <a:endParaRPr kumimoji="0" lang="zh-CN" altLang="zh-CN" sz="4400" b="1" i="1"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pic>
        <p:nvPicPr>
          <p:cNvPr id="5158" name="图片 5157">
            <a:extLst>
              <a:ext uri="{FF2B5EF4-FFF2-40B4-BE49-F238E27FC236}">
                <a16:creationId xmlns:a16="http://schemas.microsoft.com/office/drawing/2014/main" id="{584CC7ED-0623-44A2-9D60-81D6834334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06924" y="24624655"/>
            <a:ext cx="8718992" cy="7203027"/>
          </a:xfrm>
          <a:prstGeom prst="rect">
            <a:avLst/>
          </a:prstGeom>
        </p:spPr>
      </p:pic>
      <p:pic>
        <p:nvPicPr>
          <p:cNvPr id="5160" name="图片 5159">
            <a:extLst>
              <a:ext uri="{FF2B5EF4-FFF2-40B4-BE49-F238E27FC236}">
                <a16:creationId xmlns:a16="http://schemas.microsoft.com/office/drawing/2014/main" id="{DA29F4A8-8A78-4CC5-A947-6B05AF49B6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3029" y="34201719"/>
            <a:ext cx="8039245" cy="2246566"/>
          </a:xfrm>
          <a:prstGeom prst="rect">
            <a:avLst/>
          </a:prstGeom>
        </p:spPr>
      </p:pic>
      <p:pic>
        <p:nvPicPr>
          <p:cNvPr id="5162" name="图片 5161">
            <a:extLst>
              <a:ext uri="{FF2B5EF4-FFF2-40B4-BE49-F238E27FC236}">
                <a16:creationId xmlns:a16="http://schemas.microsoft.com/office/drawing/2014/main" id="{D9EFD4DC-B39E-4091-9FE8-B66FC8BFB2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692281" y="7941917"/>
            <a:ext cx="8587435" cy="925413"/>
          </a:xfrm>
          <a:prstGeom prst="rect">
            <a:avLst/>
          </a:prstGeom>
        </p:spPr>
      </p:pic>
      <p:pic>
        <p:nvPicPr>
          <p:cNvPr id="5164" name="图片 5163">
            <a:extLst>
              <a:ext uri="{FF2B5EF4-FFF2-40B4-BE49-F238E27FC236}">
                <a16:creationId xmlns:a16="http://schemas.microsoft.com/office/drawing/2014/main" id="{303359EF-03E3-4A5C-8140-590170B017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03995" y="8865966"/>
            <a:ext cx="9394723" cy="4885481"/>
          </a:xfrm>
          <a:prstGeom prst="rect">
            <a:avLst/>
          </a:prstGeom>
        </p:spPr>
      </p:pic>
      <p:pic>
        <p:nvPicPr>
          <p:cNvPr id="5167" name="图片 5166">
            <a:extLst>
              <a:ext uri="{FF2B5EF4-FFF2-40B4-BE49-F238E27FC236}">
                <a16:creationId xmlns:a16="http://schemas.microsoft.com/office/drawing/2014/main" id="{124B91B5-EBCD-45DA-BA54-C08B2D2D7F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85774" y="16567818"/>
            <a:ext cx="3739999" cy="2880000"/>
          </a:xfrm>
          <a:prstGeom prst="rect">
            <a:avLst/>
          </a:prstGeom>
        </p:spPr>
      </p:pic>
      <p:pic>
        <p:nvPicPr>
          <p:cNvPr id="5173" name="图片 5172">
            <a:extLst>
              <a:ext uri="{FF2B5EF4-FFF2-40B4-BE49-F238E27FC236}">
                <a16:creationId xmlns:a16="http://schemas.microsoft.com/office/drawing/2014/main" id="{B03B6F24-638F-498A-8284-06F753262D1C}"/>
              </a:ext>
            </a:extLst>
          </p:cNvPr>
          <p:cNvPicPr>
            <a:picLocks noChangeAspect="1"/>
          </p:cNvPicPr>
          <p:nvPr/>
        </p:nvPicPr>
        <p:blipFill rotWithShape="1">
          <a:blip r:embed="rId16">
            <a:extLst>
              <a:ext uri="{28A0092B-C50C-407E-A947-70E740481C1C}">
                <a14:useLocalDpi xmlns:a14="http://schemas.microsoft.com/office/drawing/2010/main" val="0"/>
              </a:ext>
            </a:extLst>
          </a:blip>
          <a:srcRect l="8282" t="5219" r="9460" b="4597"/>
          <a:stretch/>
        </p:blipFill>
        <p:spPr>
          <a:xfrm>
            <a:off x="17977085" y="16561351"/>
            <a:ext cx="3508781" cy="2880000"/>
          </a:xfrm>
          <a:prstGeom prst="rect">
            <a:avLst/>
          </a:prstGeom>
        </p:spPr>
      </p:pic>
      <p:pic>
        <p:nvPicPr>
          <p:cNvPr id="5175" name="图片 5174">
            <a:extLst>
              <a:ext uri="{FF2B5EF4-FFF2-40B4-BE49-F238E27FC236}">
                <a16:creationId xmlns:a16="http://schemas.microsoft.com/office/drawing/2014/main" id="{00390252-3E76-4314-A4CF-4B376E223E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345820" y="16563383"/>
            <a:ext cx="3553532" cy="2881668"/>
          </a:xfrm>
          <a:prstGeom prst="rect">
            <a:avLst/>
          </a:prstGeom>
        </p:spPr>
      </p:pic>
      <p:pic>
        <p:nvPicPr>
          <p:cNvPr id="5177" name="图片 5176">
            <a:extLst>
              <a:ext uri="{FF2B5EF4-FFF2-40B4-BE49-F238E27FC236}">
                <a16:creationId xmlns:a16="http://schemas.microsoft.com/office/drawing/2014/main" id="{189F602A-2FD5-4010-BF3D-869DAE49D4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899350" y="16559759"/>
            <a:ext cx="3533040" cy="2881668"/>
          </a:xfrm>
          <a:prstGeom prst="rect">
            <a:avLst/>
          </a:prstGeom>
        </p:spPr>
      </p:pic>
      <p:sp>
        <p:nvSpPr>
          <p:cNvPr id="137" name="矩形 136">
            <a:extLst>
              <a:ext uri="{FF2B5EF4-FFF2-40B4-BE49-F238E27FC236}">
                <a16:creationId xmlns:a16="http://schemas.microsoft.com/office/drawing/2014/main" id="{E3A0AC53-ADEE-4004-BFFE-35783AC28CE9}"/>
              </a:ext>
            </a:extLst>
          </p:cNvPr>
          <p:cNvSpPr/>
          <p:nvPr/>
        </p:nvSpPr>
        <p:spPr>
          <a:xfrm>
            <a:off x="15769068" y="19323378"/>
            <a:ext cx="12888728"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                                 (c)                              (d)</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sp>
        <p:nvSpPr>
          <p:cNvPr id="139" name="TextBox 16">
            <a:extLst>
              <a:ext uri="{FF2B5EF4-FFF2-40B4-BE49-F238E27FC236}">
                <a16:creationId xmlns:a16="http://schemas.microsoft.com/office/drawing/2014/main" id="{80AF6335-07DC-4B87-B220-32536AA30F75}"/>
              </a:ext>
            </a:extLst>
          </p:cNvPr>
          <p:cNvSpPr txBox="1">
            <a:spLocks noChangeArrowheads="1"/>
          </p:cNvSpPr>
          <p:nvPr/>
        </p:nvSpPr>
        <p:spPr bwMode="auto">
          <a:xfrm>
            <a:off x="14184188" y="19823791"/>
            <a:ext cx="146176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Fig. 4.  Simulated electrical field distribution in the far-field zone of z=8.0m, whose OAM mode number is 0. (a) magnitude distribution using FDTD algorithm, (b) phase distribution using FDTD algorithm, (c) magnitude distribution simulated by HFSS, (d) phase distribution simulated by HFSS</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a:t>
            </a:r>
            <a:endParaRPr kumimoji="0" lang="zh-CN"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endParaRPr>
          </a:p>
        </p:txBody>
      </p:sp>
      <p:sp>
        <p:nvSpPr>
          <p:cNvPr id="140" name="TextBox 69">
            <a:extLst>
              <a:ext uri="{FF2B5EF4-FFF2-40B4-BE49-F238E27FC236}">
                <a16:creationId xmlns:a16="http://schemas.microsoft.com/office/drawing/2014/main" id="{C4E1EDA5-E8F7-4248-916B-EA5B8F55729E}"/>
              </a:ext>
            </a:extLst>
          </p:cNvPr>
          <p:cNvSpPr txBox="1">
            <a:spLocks noChangeArrowheads="1"/>
          </p:cNvSpPr>
          <p:nvPr/>
        </p:nvSpPr>
        <p:spPr bwMode="auto">
          <a:xfrm>
            <a:off x="17667802" y="21262926"/>
            <a:ext cx="695754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ctr" defTabSz="4111210" rtl="0" eaLnBrk="1" fontAlgn="base" latinLnBrk="0" hangingPunct="1">
              <a:lnSpc>
                <a:spcPct val="100000"/>
              </a:lnSpc>
              <a:spcBef>
                <a:spcPct val="0"/>
              </a:spcBef>
              <a:spcAft>
                <a:spcPct val="0"/>
              </a:spcAft>
              <a:buClrTx/>
              <a:buSzTx/>
              <a:buFontTx/>
              <a:buNone/>
              <a:tabLst/>
              <a:defRPr/>
            </a:pPr>
            <a:r>
              <a:rPr kumimoji="0" lang="en-US" altLang="zh-CN"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rPr>
              <a:t>Numerical Results</a:t>
            </a:r>
            <a:endParaRPr kumimoji="0" lang="zh-CN" altLang="en-US" sz="44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Times New Roman" pitchFamily="18" charset="0"/>
            </a:endParaRPr>
          </a:p>
        </p:txBody>
      </p:sp>
      <p:sp>
        <p:nvSpPr>
          <p:cNvPr id="141" name="Line 9">
            <a:extLst>
              <a:ext uri="{FF2B5EF4-FFF2-40B4-BE49-F238E27FC236}">
                <a16:creationId xmlns:a16="http://schemas.microsoft.com/office/drawing/2014/main" id="{7DCB323B-BE29-4679-A57A-C18A30FEB8D9}"/>
              </a:ext>
            </a:extLst>
          </p:cNvPr>
          <p:cNvSpPr>
            <a:spLocks noChangeShapeType="1"/>
          </p:cNvSpPr>
          <p:nvPr/>
        </p:nvSpPr>
        <p:spPr bwMode="auto">
          <a:xfrm flipV="1">
            <a:off x="14328204" y="21240279"/>
            <a:ext cx="14447208" cy="65674"/>
          </a:xfrm>
          <a:prstGeom prst="line">
            <a:avLst/>
          </a:prstGeom>
          <a:noFill/>
          <a:ln w="57150">
            <a:solidFill>
              <a:srgbClr val="015FBE"/>
            </a:solidFill>
            <a:round/>
            <a:headEnd/>
            <a:tailEnd/>
          </a:ln>
          <a:extLst>
            <a:ext uri="{909E8E84-426E-40DD-AFC4-6F175D3DCCD1}">
              <a14:hiddenFill xmlns:a14="http://schemas.microsoft.com/office/drawing/2010/main">
                <a:noFill/>
              </a14:hiddenFill>
            </a:ext>
          </a:extLst>
        </p:spPr>
        <p:txBody>
          <a:bodyPr lIns="133813" tIns="66907" rIns="133813" bIns="66907"/>
          <a:lstStyle/>
          <a:p>
            <a:pPr marL="0" marR="0" lvl="0" indent="0" algn="l"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42" name="TextBox 16">
                <a:extLst>
                  <a:ext uri="{FF2B5EF4-FFF2-40B4-BE49-F238E27FC236}">
                    <a16:creationId xmlns:a16="http://schemas.microsoft.com/office/drawing/2014/main" id="{97F79293-658A-4CF2-8C34-ECC27B5D86E9}"/>
                  </a:ext>
                </a:extLst>
              </p:cNvPr>
              <p:cNvSpPr txBox="1">
                <a:spLocks noChangeArrowheads="1"/>
              </p:cNvSpPr>
              <p:nvPr/>
            </p:nvSpPr>
            <p:spPr bwMode="auto">
              <a:xfrm>
                <a:off x="214512" y="36430364"/>
                <a:ext cx="14473732" cy="32439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where </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n</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is the serial number of the sectors, </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l</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is the topological charge of OAM to be generated. </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mn-cs"/>
                  </a:rPr>
                  <a:t>1</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F</a:t>
                </a:r>
                <a:r>
                  <a:rPr kumimoji="0" lang="en-US" altLang="zh-CN" sz="3200" b="0" i="0" u="none" strike="noStrike" kern="1200" cap="none" spc="0" normalizeH="0" baseline="-25000" noProof="0" dirty="0">
                    <a:ln>
                      <a:noFill/>
                    </a:ln>
                    <a:solidFill>
                      <a:prstClr val="black"/>
                    </a:solidFill>
                    <a:effectLst/>
                    <a:uLnTx/>
                    <a:uFillTx/>
                    <a:latin typeface="Times New Roman" panose="02020603050405020304" pitchFamily="18" charset="0"/>
                    <a:ea typeface="宋体" pitchFamily="2" charset="-122"/>
                    <a:cs typeface="+mn-cs"/>
                  </a:rPr>
                  <a:t>2</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(θ) is a hypergeometric function, A is a constant related to l and k.</a:t>
                </a:r>
                <a:r>
                  <a:rPr kumimoji="0" lang="en-US" altLang="zh-CN" sz="32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Times New Roman" pitchFamily="18" charset="0"/>
                  </a:rPr>
                  <a:t>   </a:t>
                </a: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The generated E-fields have the same phase factor </a:t>
                </a:r>
                <a14:m>
                  <m:oMath xmlns:m="http://schemas.openxmlformats.org/officeDocument/2006/math">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exp</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ilφ</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which are necessary for OAM waves. As shown in Fig.3, for the generation of OAM mode ±1, the </a:t>
                </a:r>
                <a:r>
                  <a:rPr kumimoji="0" lang="en-US" altLang="zh-CN" sz="32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mn-cs"/>
                  </a:rPr>
                  <a:t>reflecttaray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is divided by 8 sectors with 45° reflection phase difference for each sector connected.</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 </a:t>
                </a:r>
              </a:p>
            </p:txBody>
          </p:sp>
        </mc:Choice>
        <mc:Fallback xmlns="">
          <p:sp>
            <p:nvSpPr>
              <p:cNvPr id="142" name="TextBox 16">
                <a:extLst>
                  <a:ext uri="{FF2B5EF4-FFF2-40B4-BE49-F238E27FC236}">
                    <a16:creationId xmlns:a16="http://schemas.microsoft.com/office/drawing/2014/main" id="{97F79293-658A-4CF2-8C34-ECC27B5D86E9}"/>
                  </a:ext>
                </a:extLst>
              </p:cNvPr>
              <p:cNvSpPr txBox="1">
                <a:spLocks noRot="1" noChangeAspect="1" noMove="1" noResize="1" noEditPoints="1" noAdjustHandles="1" noChangeArrowheads="1" noChangeShapeType="1" noTextEdit="1"/>
              </p:cNvSpPr>
              <p:nvPr/>
            </p:nvSpPr>
            <p:spPr bwMode="auto">
              <a:xfrm>
                <a:off x="214512" y="36430364"/>
                <a:ext cx="14473732" cy="3243965"/>
              </a:xfrm>
              <a:prstGeom prst="rect">
                <a:avLst/>
              </a:prstGeom>
              <a:blipFill>
                <a:blip r:embed="rId19"/>
                <a:stretch>
                  <a:fillRect l="-1053" t="-2632" r="-1853" b="-50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180" name="图片 5179">
            <a:extLst>
              <a:ext uri="{FF2B5EF4-FFF2-40B4-BE49-F238E27FC236}">
                <a16:creationId xmlns:a16="http://schemas.microsoft.com/office/drawing/2014/main" id="{45B21454-C87F-47A5-8B2F-04049DD55277}"/>
              </a:ext>
            </a:extLst>
          </p:cNvPr>
          <p:cNvPicPr>
            <a:picLocks noChangeAspect="1"/>
          </p:cNvPicPr>
          <p:nvPr/>
        </p:nvPicPr>
        <p:blipFill rotWithShape="1">
          <a:blip r:embed="rId20">
            <a:extLst>
              <a:ext uri="{28A0092B-C50C-407E-A947-70E740481C1C}">
                <a14:useLocalDpi xmlns:a14="http://schemas.microsoft.com/office/drawing/2010/main" val="0"/>
              </a:ext>
            </a:extLst>
          </a:blip>
          <a:srcRect l="4244" t="5082" r="8691"/>
          <a:stretch/>
        </p:blipFill>
        <p:spPr>
          <a:xfrm>
            <a:off x="15552340" y="21888351"/>
            <a:ext cx="11362289" cy="6203150"/>
          </a:xfrm>
          <a:prstGeom prst="rect">
            <a:avLst/>
          </a:prstGeom>
        </p:spPr>
      </p:pic>
      <p:sp>
        <p:nvSpPr>
          <p:cNvPr id="144" name="矩形 143">
            <a:extLst>
              <a:ext uri="{FF2B5EF4-FFF2-40B4-BE49-F238E27FC236}">
                <a16:creationId xmlns:a16="http://schemas.microsoft.com/office/drawing/2014/main" id="{0A03A097-B84C-4EE5-88E5-A7D43755746C}"/>
              </a:ext>
            </a:extLst>
          </p:cNvPr>
          <p:cNvSpPr/>
          <p:nvPr/>
        </p:nvSpPr>
        <p:spPr>
          <a:xfrm>
            <a:off x="3271956" y="17847192"/>
            <a:ext cx="7820608"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p:pic>
        <p:nvPicPr>
          <p:cNvPr id="51" name="图片 50">
            <a:extLst>
              <a:ext uri="{FF2B5EF4-FFF2-40B4-BE49-F238E27FC236}">
                <a16:creationId xmlns:a16="http://schemas.microsoft.com/office/drawing/2014/main" id="{706A65A7-09D0-401B-BC4D-4A506EDA5075}"/>
              </a:ext>
            </a:extLst>
          </p:cNvPr>
          <p:cNvPicPr>
            <a:picLocks noChangeAspect="1"/>
          </p:cNvPicPr>
          <p:nvPr/>
        </p:nvPicPr>
        <p:blipFill rotWithShape="1">
          <a:blip r:embed="rId21">
            <a:extLst>
              <a:ext uri="{28A0092B-C50C-407E-A947-70E740481C1C}">
                <a14:useLocalDpi xmlns:a14="http://schemas.microsoft.com/office/drawing/2010/main" val="0"/>
              </a:ext>
            </a:extLst>
          </a:blip>
          <a:srcRect l="8607" r="9920"/>
          <a:stretch/>
        </p:blipFill>
        <p:spPr>
          <a:xfrm>
            <a:off x="15208997" y="28513087"/>
            <a:ext cx="3134106" cy="2880000"/>
          </a:xfrm>
          <a:prstGeom prst="rect">
            <a:avLst/>
          </a:prstGeom>
        </p:spPr>
      </p:pic>
      <p:pic>
        <p:nvPicPr>
          <p:cNvPr id="53" name="图片 52">
            <a:extLst>
              <a:ext uri="{FF2B5EF4-FFF2-40B4-BE49-F238E27FC236}">
                <a16:creationId xmlns:a16="http://schemas.microsoft.com/office/drawing/2014/main" id="{FCCB7AD5-5357-4B20-8533-699BBF92D909}"/>
              </a:ext>
            </a:extLst>
          </p:cNvPr>
          <p:cNvPicPr>
            <a:picLocks noChangeAspect="1"/>
          </p:cNvPicPr>
          <p:nvPr/>
        </p:nvPicPr>
        <p:blipFill rotWithShape="1">
          <a:blip r:embed="rId22">
            <a:extLst>
              <a:ext uri="{28A0092B-C50C-407E-A947-70E740481C1C}">
                <a14:useLocalDpi xmlns:a14="http://schemas.microsoft.com/office/drawing/2010/main" val="0"/>
              </a:ext>
            </a:extLst>
          </a:blip>
          <a:srcRect l="7004" r="8011"/>
          <a:stretch/>
        </p:blipFill>
        <p:spPr>
          <a:xfrm>
            <a:off x="18259774" y="28513087"/>
            <a:ext cx="3269230" cy="2880000"/>
          </a:xfrm>
          <a:prstGeom prst="rect">
            <a:avLst/>
          </a:prstGeom>
        </p:spPr>
      </p:pic>
      <p:pic>
        <p:nvPicPr>
          <p:cNvPr id="55" name="图片 54">
            <a:extLst>
              <a:ext uri="{FF2B5EF4-FFF2-40B4-BE49-F238E27FC236}">
                <a16:creationId xmlns:a16="http://schemas.microsoft.com/office/drawing/2014/main" id="{FAB8CA6C-8F2A-415F-82E9-68374A209486}"/>
              </a:ext>
            </a:extLst>
          </p:cNvPr>
          <p:cNvPicPr>
            <a:picLocks noChangeAspect="1"/>
          </p:cNvPicPr>
          <p:nvPr/>
        </p:nvPicPr>
        <p:blipFill rotWithShape="1">
          <a:blip r:embed="rId23">
            <a:extLst>
              <a:ext uri="{28A0092B-C50C-407E-A947-70E740481C1C}">
                <a14:useLocalDpi xmlns:a14="http://schemas.microsoft.com/office/drawing/2010/main" val="0"/>
              </a:ext>
            </a:extLst>
          </a:blip>
          <a:srcRect l="10567" r="9118"/>
          <a:stretch/>
        </p:blipFill>
        <p:spPr>
          <a:xfrm>
            <a:off x="21624129" y="28491960"/>
            <a:ext cx="3089602" cy="2880000"/>
          </a:xfrm>
          <a:prstGeom prst="rect">
            <a:avLst/>
          </a:prstGeom>
        </p:spPr>
      </p:pic>
      <p:pic>
        <p:nvPicPr>
          <p:cNvPr id="60" name="图片 59">
            <a:extLst>
              <a:ext uri="{FF2B5EF4-FFF2-40B4-BE49-F238E27FC236}">
                <a16:creationId xmlns:a16="http://schemas.microsoft.com/office/drawing/2014/main" id="{EA78AA8D-F7C2-41AE-9ECE-DE6DC043FCA0}"/>
              </a:ext>
            </a:extLst>
          </p:cNvPr>
          <p:cNvPicPr>
            <a:picLocks noChangeAspect="1"/>
          </p:cNvPicPr>
          <p:nvPr/>
        </p:nvPicPr>
        <p:blipFill rotWithShape="1">
          <a:blip r:embed="rId24">
            <a:extLst>
              <a:ext uri="{28A0092B-C50C-407E-A947-70E740481C1C}">
                <a14:useLocalDpi xmlns:a14="http://schemas.microsoft.com/office/drawing/2010/main" val="0"/>
              </a:ext>
            </a:extLst>
          </a:blip>
          <a:srcRect l="9864" r="7487"/>
          <a:stretch/>
        </p:blipFill>
        <p:spPr>
          <a:xfrm>
            <a:off x="24697356" y="28585415"/>
            <a:ext cx="3179340" cy="2880000"/>
          </a:xfrm>
          <a:prstGeom prst="rect">
            <a:avLst/>
          </a:prstGeom>
        </p:spPr>
      </p:pic>
      <p:sp>
        <p:nvSpPr>
          <p:cNvPr id="153" name="矩形 152">
            <a:extLst>
              <a:ext uri="{FF2B5EF4-FFF2-40B4-BE49-F238E27FC236}">
                <a16:creationId xmlns:a16="http://schemas.microsoft.com/office/drawing/2014/main" id="{42E5E7FA-0260-4D9B-9B3D-CB9803A73134}"/>
              </a:ext>
            </a:extLst>
          </p:cNvPr>
          <p:cNvSpPr/>
          <p:nvPr/>
        </p:nvSpPr>
        <p:spPr>
          <a:xfrm>
            <a:off x="18080276" y="31324170"/>
            <a:ext cx="9530354" cy="584775"/>
          </a:xfrm>
          <a:prstGeom prst="rect">
            <a:avLst/>
          </a:prstGeom>
        </p:spPr>
        <p:txBody>
          <a:bodyPr wrap="square">
            <a:spAutoFit/>
          </a:bodyPr>
          <a:lstStyle/>
          <a:p>
            <a:pPr marL="0" marR="0" lvl="0" indent="0" algn="l" defTabSz="411121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rPr>
              <a:t>(a)                                                         (b)</a:t>
            </a:r>
            <a:endParaRPr kumimoji="0" lang="zh-CN" altLang="en-US" sz="3200" b="0" i="0" u="none" strike="noStrike" kern="1200" cap="none" spc="0" normalizeH="0" baseline="0" noProof="0" dirty="0">
              <a:ln>
                <a:noFill/>
              </a:ln>
              <a:solidFill>
                <a:prstClr val="black"/>
              </a:solidFill>
              <a:effectLst/>
              <a:uLnTx/>
              <a:uFillTx/>
              <a:latin typeface="Constantia"/>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4" name="TextBox 16">
                <a:extLst>
                  <a:ext uri="{FF2B5EF4-FFF2-40B4-BE49-F238E27FC236}">
                    <a16:creationId xmlns:a16="http://schemas.microsoft.com/office/drawing/2014/main" id="{93673BF4-34A4-480A-BA20-0DC0967933E5}"/>
                  </a:ext>
                </a:extLst>
              </p:cNvPr>
              <p:cNvSpPr txBox="1">
                <a:spLocks noChangeArrowheads="1"/>
              </p:cNvSpPr>
              <p:nvPr/>
            </p:nvSpPr>
            <p:spPr bwMode="auto">
              <a:xfrm>
                <a:off x="14857085" y="32689551"/>
                <a:ext cx="13800711" cy="41303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itchFamily="18" charset="2"/>
                  <a:buChar char=""/>
                  <a:defRPr sz="12300">
                    <a:solidFill>
                      <a:schemeClr val="tx1"/>
                    </a:solidFill>
                    <a:latin typeface="Constantia" pitchFamily="18" charset="0"/>
                    <a:ea typeface="宋体" pitchFamily="2" charset="-122"/>
                  </a:defRPr>
                </a:lvl1pPr>
                <a:lvl2pPr marL="742950" indent="-285750">
                  <a:spcBef>
                    <a:spcPct val="20000"/>
                  </a:spcBef>
                  <a:buClr>
                    <a:schemeClr val="accent1"/>
                  </a:buClr>
                  <a:buSzPct val="85000"/>
                  <a:buFont typeface="Wingdings 2" pitchFamily="18" charset="2"/>
                  <a:buChar char=""/>
                  <a:defRPr sz="11300">
                    <a:solidFill>
                      <a:schemeClr val="tx1"/>
                    </a:solidFill>
                    <a:latin typeface="Constantia" pitchFamily="18" charset="0"/>
                    <a:ea typeface="宋体" pitchFamily="2" charset="-122"/>
                  </a:defRPr>
                </a:lvl2pPr>
                <a:lvl3pPr marL="1143000" indent="-228600">
                  <a:spcBef>
                    <a:spcPct val="20000"/>
                  </a:spcBef>
                  <a:buClr>
                    <a:schemeClr val="accent2"/>
                  </a:buClr>
                  <a:buSzPct val="70000"/>
                  <a:buFont typeface="Wingdings 2" pitchFamily="18" charset="2"/>
                  <a:buChar char=""/>
                  <a:defRPr sz="9900">
                    <a:solidFill>
                      <a:schemeClr val="tx1"/>
                    </a:solidFill>
                    <a:latin typeface="Constantia" pitchFamily="18" charset="0"/>
                    <a:ea typeface="宋体" pitchFamily="2" charset="-122"/>
                  </a:defRPr>
                </a:lvl3pPr>
                <a:lvl4pPr marL="1600200" indent="-228600">
                  <a:spcBef>
                    <a:spcPct val="20000"/>
                  </a:spcBef>
                  <a:buClr>
                    <a:srgbClr val="0BD0D9"/>
                  </a:buClr>
                  <a:buSzPct val="65000"/>
                  <a:buFont typeface="Wingdings 2" pitchFamily="18" charset="2"/>
                  <a:buChar char=""/>
                  <a:defRPr sz="9500">
                    <a:solidFill>
                      <a:schemeClr val="tx1"/>
                    </a:solidFill>
                    <a:latin typeface="Constantia" pitchFamily="18" charset="0"/>
                    <a:ea typeface="宋体" pitchFamily="2" charset="-122"/>
                  </a:defRPr>
                </a:lvl4pPr>
                <a:lvl5pPr marL="2057400" indent="-228600">
                  <a:spcBef>
                    <a:spcPct val="20000"/>
                  </a:spcBef>
                  <a:buClr>
                    <a:srgbClr val="10CF9B"/>
                  </a:buClr>
                  <a:buSzPct val="65000"/>
                  <a:buFont typeface="Wingdings 2" pitchFamily="18" charset="2"/>
                  <a:buChar char=""/>
                  <a:defRPr sz="9500">
                    <a:solidFill>
                      <a:schemeClr val="tx1"/>
                    </a:solidFill>
                    <a:latin typeface="Constantia" pitchFamily="18" charset="0"/>
                    <a:ea typeface="宋体" pitchFamily="2" charset="-122"/>
                  </a:defRPr>
                </a:lvl5pPr>
                <a:lvl6pPr marL="25146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6pPr>
                <a:lvl7pPr marL="29718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7pPr>
                <a:lvl8pPr marL="34290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8pPr>
                <a:lvl9pPr marL="3886200" indent="-228600" defTabSz="4318000" eaLnBrk="0" fontAlgn="base" hangingPunct="0">
                  <a:spcBef>
                    <a:spcPct val="20000"/>
                  </a:spcBef>
                  <a:spcAft>
                    <a:spcPct val="0"/>
                  </a:spcAft>
                  <a:buClr>
                    <a:srgbClr val="10CF9B"/>
                  </a:buClr>
                  <a:buSzPct val="65000"/>
                  <a:buFont typeface="Wingdings 2" pitchFamily="18" charset="2"/>
                  <a:buChar char=""/>
                  <a:defRPr sz="9500">
                    <a:solidFill>
                      <a:schemeClr val="tx1"/>
                    </a:solidFill>
                    <a:latin typeface="Constantia" pitchFamily="18" charset="0"/>
                    <a:ea typeface="宋体" pitchFamily="2" charset="-122"/>
                  </a:defRPr>
                </a:lvl9pPr>
              </a:lstStyle>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mn-cs"/>
                  </a:rPr>
                  <a:t>    </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Under normal incidence, the reflection phase is the function of patch size and capacitance. In our simulation, the value of capacitance varies from 0.1pF to 5.0pF and the value of patch size varies from 15mm to 25mm, which are shown in Fig. 5.</a:t>
                </a:r>
              </a:p>
              <a:p>
                <a:pPr marL="0" marR="0" lvl="0" indent="0" algn="just" defTabSz="4111210" rtl="0" eaLnBrk="0" fontAlgn="base" latinLnBrk="0" hangingPunct="0">
                  <a:lnSpc>
                    <a:spcPct val="100000"/>
                  </a:lnSpc>
                  <a:spcBef>
                    <a:spcPct val="20000"/>
                  </a:spcBef>
                  <a:spcAft>
                    <a:spcPct val="0"/>
                  </a:spcAft>
                  <a:buClr>
                    <a:srgbClr val="0BD0D9"/>
                  </a:buClr>
                  <a:buSzPct val="95000"/>
                  <a:buFont typeface="Wingdings 2" pitchFamily="18" charset="2"/>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Fig. 6 shows the simulated phase fronts and magnitude patterns at 3.5GHz. For phase patterns, the change from blue to red colors corresponds to the phase variation of </a:t>
                </a:r>
                <a14:m>
                  <m:oMath xmlns:m="http://schemas.openxmlformats.org/officeDocument/2006/math">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360°</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It is clear that the rotational phase fronts of OAM-carrying beam with the modes of </a:t>
                </a:r>
                <a14:m>
                  <m:oMath xmlns:m="http://schemas.openxmlformats.org/officeDocument/2006/math">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=0, </m:t>
                    </m:r>
                    <m:r>
                      <m:rPr>
                        <m:sty m:val="p"/>
                      </m:rP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l</m:t>
                    </m:r>
                    <m:r>
                      <a:rPr kumimoji="0" lang="en-US" altLang="zh-CN" sz="3200" b="0" i="0" u="none" strike="noStrike" kern="1200" cap="none" spc="0" normalizeH="0" baseline="0" noProof="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 </m:t>
                    </m:r>
                  </m:oMath>
                </a14:m>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 are successfully realized. For magnitude patterns, it is clear that Fig. 6 shows a typical doughnut-like E-field magnitude.</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mc:Choice>
        <mc:Fallback xmlns="">
          <p:sp>
            <p:nvSpPr>
              <p:cNvPr id="154" name="TextBox 16">
                <a:extLst>
                  <a:ext uri="{FF2B5EF4-FFF2-40B4-BE49-F238E27FC236}">
                    <a16:creationId xmlns:a16="http://schemas.microsoft.com/office/drawing/2014/main" id="{93673BF4-34A4-480A-BA20-0DC0967933E5}"/>
                  </a:ext>
                </a:extLst>
              </p:cNvPr>
              <p:cNvSpPr txBox="1">
                <a:spLocks noRot="1" noChangeAspect="1" noMove="1" noResize="1" noEditPoints="1" noAdjustHandles="1" noChangeArrowheads="1" noChangeShapeType="1" noTextEdit="1"/>
              </p:cNvSpPr>
              <p:nvPr/>
            </p:nvSpPr>
            <p:spPr bwMode="auto">
              <a:xfrm>
                <a:off x="14857085" y="32689551"/>
                <a:ext cx="13800711" cy="4130361"/>
              </a:xfrm>
              <a:prstGeom prst="rect">
                <a:avLst/>
              </a:prstGeom>
              <a:blipFill>
                <a:blip r:embed="rId25"/>
                <a:stretch>
                  <a:fillRect l="-1104" t="-2065" r="-1943" b="-36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21D717E0-3379-4B23-87D4-6AC55602B653}"/>
              </a:ext>
            </a:extLst>
          </p:cNvPr>
          <p:cNvSpPr/>
          <p:nvPr/>
        </p:nvSpPr>
        <p:spPr>
          <a:xfrm>
            <a:off x="0" y="1637"/>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a16="http://schemas.microsoft.com/office/drawing/2014/main" id="{E9E0F147-301E-4869-A197-306166C5E640}"/>
              </a:ext>
            </a:extLst>
          </p:cNvPr>
          <p:cNvSpPr/>
          <p:nvPr/>
        </p:nvSpPr>
        <p:spPr>
          <a:xfrm>
            <a:off x="-7" y="577780"/>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矩形 88">
            <a:extLst>
              <a:ext uri="{FF2B5EF4-FFF2-40B4-BE49-F238E27FC236}">
                <a16:creationId xmlns:a16="http://schemas.microsoft.com/office/drawing/2014/main" id="{AE2E313C-51E2-429B-9B98-B265C6066410}"/>
              </a:ext>
            </a:extLst>
          </p:cNvPr>
          <p:cNvSpPr/>
          <p:nvPr/>
        </p:nvSpPr>
        <p:spPr>
          <a:xfrm>
            <a:off x="-6" y="1153923"/>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矩形 89">
            <a:extLst>
              <a:ext uri="{FF2B5EF4-FFF2-40B4-BE49-F238E27FC236}">
                <a16:creationId xmlns:a16="http://schemas.microsoft.com/office/drawing/2014/main" id="{2950E3B0-ADB1-4776-9FFC-30A8170622BB}"/>
              </a:ext>
            </a:extLst>
          </p:cNvPr>
          <p:cNvSpPr/>
          <p:nvPr/>
        </p:nvSpPr>
        <p:spPr>
          <a:xfrm>
            <a:off x="-11125" y="1730065"/>
            <a:ext cx="2371832" cy="296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11210" rtl="0" eaLnBrk="0" fontAlgn="base" latinLnBrk="0" hangingPunct="0">
              <a:lnSpc>
                <a:spcPct val="100000"/>
              </a:lnSpc>
              <a:spcBef>
                <a:spcPct val="0"/>
              </a:spcBef>
              <a:spcAft>
                <a:spcPct val="0"/>
              </a:spcAft>
              <a:buClrTx/>
              <a:buSzTx/>
              <a:buFontTx/>
              <a:buNone/>
              <a:tabLst/>
              <a:defRPr/>
            </a:pPr>
            <a:endParaRPr kumimoji="0" lang="zh-CN" altLang="en-US" sz="8094"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2" name="图片 1">
            <a:extLst>
              <a:ext uri="{FF2B5EF4-FFF2-40B4-BE49-F238E27FC236}">
                <a16:creationId xmlns:a16="http://schemas.microsoft.com/office/drawing/2014/main" id="{5C2DE003-8D6A-4926-B25A-7CB28F4A9D25}"/>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p:blipFill>
        <p:spPr bwMode="auto">
          <a:xfrm>
            <a:off x="26425474" y="-152942"/>
            <a:ext cx="2518428" cy="251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61ACF799-DABC-48F4-A7B1-7C50008388B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1365" t="15068" r="7988" b="17989"/>
          <a:stretch/>
        </p:blipFill>
        <p:spPr>
          <a:xfrm>
            <a:off x="2543441" y="53548"/>
            <a:ext cx="7692880" cy="1865381"/>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737</TotalTime>
  <Words>1989</Words>
  <Application>Microsoft Office PowerPoint</Application>
  <PresentationFormat>自定义</PresentationFormat>
  <Paragraphs>131</Paragraphs>
  <Slides>3</Slides>
  <Notes>2</Notes>
  <HiddenSlides>2</HiddenSlides>
  <MMClips>1</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3</vt:i4>
      </vt:variant>
    </vt:vector>
  </HeadingPairs>
  <TitlesOfParts>
    <vt:vector size="23" baseType="lpstr">
      <vt:lpstr>Arial Unicode MS</vt:lpstr>
      <vt:lpstr>MS Mincho</vt:lpstr>
      <vt:lpstr>等线</vt:lpstr>
      <vt:lpstr>等线 Light</vt:lpstr>
      <vt:lpstr>黑体</vt:lpstr>
      <vt:lpstr>隶书</vt:lpstr>
      <vt:lpstr>宋体</vt:lpstr>
      <vt:lpstr>微软雅黑</vt:lpstr>
      <vt:lpstr>Arial</vt:lpstr>
      <vt:lpstr>Calibri</vt:lpstr>
      <vt:lpstr>Calibri Light</vt:lpstr>
      <vt:lpstr>Cambria Math</vt:lpstr>
      <vt:lpstr>Constantia</vt:lpstr>
      <vt:lpstr>Times New Roman</vt:lpstr>
      <vt:lpstr>Wingdings</vt:lpstr>
      <vt:lpstr>Wingdings 2</vt:lpstr>
      <vt:lpstr>Office 主题​​</vt:lpstr>
      <vt:lpstr>1_流畅</vt:lpstr>
      <vt:lpstr>Equation</vt:lpstr>
      <vt:lpstr>MathType 7.0 Equation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危国锐</dc:creator>
  <cp:lastModifiedBy>危国锐</cp:lastModifiedBy>
  <cp:revision>45</cp:revision>
  <dcterms:created xsi:type="dcterms:W3CDTF">2020-09-12T13:09:15Z</dcterms:created>
  <dcterms:modified xsi:type="dcterms:W3CDTF">2020-09-13T15:36:08Z</dcterms:modified>
</cp:coreProperties>
</file>